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7"/>
  </p:notesMasterIdLst>
  <p:sldIdLst>
    <p:sldId id="256" r:id="rId2"/>
    <p:sldId id="297" r:id="rId3"/>
    <p:sldId id="258" r:id="rId4"/>
    <p:sldId id="322" r:id="rId5"/>
    <p:sldId id="325" r:id="rId6"/>
    <p:sldId id="259" r:id="rId7"/>
    <p:sldId id="311" r:id="rId8"/>
    <p:sldId id="300" r:id="rId9"/>
    <p:sldId id="323" r:id="rId10"/>
    <p:sldId id="324" r:id="rId11"/>
    <p:sldId id="298" r:id="rId12"/>
    <p:sldId id="301" r:id="rId13"/>
    <p:sldId id="299" r:id="rId14"/>
    <p:sldId id="314" r:id="rId15"/>
    <p:sldId id="315" r:id="rId16"/>
    <p:sldId id="316" r:id="rId17"/>
    <p:sldId id="330" r:id="rId18"/>
    <p:sldId id="331" r:id="rId19"/>
    <p:sldId id="332" r:id="rId20"/>
    <p:sldId id="326" r:id="rId21"/>
    <p:sldId id="327" r:id="rId22"/>
    <p:sldId id="328" r:id="rId23"/>
    <p:sldId id="317" r:id="rId24"/>
    <p:sldId id="321" r:id="rId25"/>
    <p:sldId id="302" r:id="rId26"/>
    <p:sldId id="305" r:id="rId27"/>
    <p:sldId id="303" r:id="rId28"/>
    <p:sldId id="304" r:id="rId29"/>
    <p:sldId id="261" r:id="rId30"/>
    <p:sldId id="333" r:id="rId31"/>
    <p:sldId id="335" r:id="rId32"/>
    <p:sldId id="336" r:id="rId33"/>
    <p:sldId id="337" r:id="rId34"/>
    <p:sldId id="334" r:id="rId35"/>
    <p:sldId id="339" r:id="rId36"/>
    <p:sldId id="340" r:id="rId37"/>
    <p:sldId id="341" r:id="rId38"/>
    <p:sldId id="342" r:id="rId39"/>
    <p:sldId id="338" r:id="rId40"/>
    <p:sldId id="318" r:id="rId41"/>
    <p:sldId id="319" r:id="rId42"/>
    <p:sldId id="329" r:id="rId43"/>
    <p:sldId id="320" r:id="rId44"/>
    <p:sldId id="312" r:id="rId45"/>
    <p:sldId id="313" r:id="rId46"/>
  </p:sldIdLst>
  <p:sldSz cx="9144000" cy="5143500" type="screen16x9"/>
  <p:notesSz cx="6858000" cy="9144000"/>
  <p:embeddedFontLst>
    <p:embeddedFont>
      <p:font typeface="000 AlterEgo BB TB" panose="02000506000000020004" pitchFamily="2" charset="0"/>
      <p:regular r:id="rId48"/>
    </p:embeddedFont>
    <p:embeddedFont>
      <p:font typeface="000 Astounder Squared TB" panose="02000506000000020004" pitchFamily="2" charset="0"/>
      <p:regular r:id="rId49"/>
    </p:embeddedFont>
    <p:embeddedFont>
      <p:font typeface="Advent Pro SemiBold" panose="020B0604020202020204" charset="0"/>
      <p:regular r:id="rId50"/>
      <p:bold r:id="rId51"/>
      <p:italic r:id="rId52"/>
      <p:boldItalic r:id="rId53"/>
    </p:embeddedFont>
    <p:embeddedFont>
      <p:font typeface="Fira Sans Condensed Medium" panose="020B0603050000020004" pitchFamily="34" charset="0"/>
      <p:regular r:id="rId54"/>
      <p:bold r:id="rId55"/>
      <p:italic r:id="rId56"/>
      <p:boldItalic r:id="rId57"/>
    </p:embeddedFont>
    <p:embeddedFont>
      <p:font typeface="Fira Sans Extra Condensed Medium" panose="020B0604020202020204" charset="0"/>
      <p:regular r:id="rId58"/>
      <p:bold r:id="rId59"/>
      <p:italic r:id="rId60"/>
      <p:boldItalic r:id="rId61"/>
    </p:embeddedFont>
    <p:embeddedFont>
      <p:font typeface="Maven Pro" panose="020B0604020202020204" charset="0"/>
      <p:regular r:id="rId62"/>
      <p:bold r:id="rId63"/>
    </p:embeddedFont>
    <p:embeddedFont>
      <p:font typeface="Roboto" panose="02000000000000000000" pitchFamily="2" charset="0"/>
      <p:regular r:id="rId64"/>
      <p:bold r:id="rId65"/>
      <p:italic r:id="rId66"/>
      <p:boldItalic r:id="rId67"/>
    </p:embeddedFont>
    <p:embeddedFont>
      <p:font typeface="Share Tech" panose="020B0604020202020204" charset="0"/>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FCC"/>
    <a:srgbClr val="FFC00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960F05-16F6-45CF-97CC-3FD3F9F01A91}">
  <a:tblStyle styleId="{9F960F05-16F6-45CF-97CC-3FD3F9F01A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90" autoAdjust="0"/>
  </p:normalViewPr>
  <p:slideViewPr>
    <p:cSldViewPr snapToGrid="0">
      <p:cViewPr varScale="1">
        <p:scale>
          <a:sx n="107" d="100"/>
          <a:sy n="107" d="100"/>
        </p:scale>
        <p:origin x="754" y="72"/>
      </p:cViewPr>
      <p:guideLst/>
    </p:cSldViewPr>
  </p:slideViewPr>
  <p:outlineViewPr>
    <p:cViewPr>
      <p:scale>
        <a:sx n="33" d="100"/>
        <a:sy n="33" d="100"/>
      </p:scale>
      <p:origin x="0" y="-4579"/>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11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399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725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67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832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23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063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881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6c52a2e8d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6c52a2e8d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291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38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204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17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362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90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481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039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90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8"/>
        <p:cNvGrpSpPr/>
        <p:nvPr/>
      </p:nvGrpSpPr>
      <p:grpSpPr>
        <a:xfrm>
          <a:off x="0" y="0"/>
          <a:ext cx="0" cy="0"/>
          <a:chOff x="0" y="0"/>
          <a:chExt cx="0" cy="0"/>
        </a:xfrm>
      </p:grpSpPr>
      <p:sp>
        <p:nvSpPr>
          <p:cNvPr id="219" name="Google Shape;219;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0" name="Google Shape;220;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1" name="Google Shape;221;p12"/>
          <p:cNvGrpSpPr/>
          <p:nvPr/>
        </p:nvGrpSpPr>
        <p:grpSpPr>
          <a:xfrm>
            <a:off x="722446" y="3412541"/>
            <a:ext cx="7699120" cy="1883463"/>
            <a:chOff x="4558950" y="838825"/>
            <a:chExt cx="2813800" cy="688350"/>
          </a:xfrm>
        </p:grpSpPr>
        <p:sp>
          <p:nvSpPr>
            <p:cNvPr id="222" name="Google Shape;222;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7"/>
        <p:cNvGrpSpPr/>
        <p:nvPr/>
      </p:nvGrpSpPr>
      <p:grpSpPr>
        <a:xfrm>
          <a:off x="0" y="0"/>
          <a:ext cx="0" cy="0"/>
          <a:chOff x="0" y="0"/>
          <a:chExt cx="0" cy="0"/>
        </a:xfrm>
      </p:grpSpPr>
      <p:sp>
        <p:nvSpPr>
          <p:cNvPr id="258" name="Google Shape;258;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9" name="Google Shape;259;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0" name="Google Shape;270;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1" name="Google Shape;271;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2" name="Google Shape;272;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3" name="Google Shape;273;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4" name="Google Shape;274;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5" name="Google Shape;275;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6" name="Google Shape;276;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7" name="Google Shape;277;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4"/>
        <p:cNvGrpSpPr/>
        <p:nvPr/>
      </p:nvGrpSpPr>
      <p:grpSpPr>
        <a:xfrm>
          <a:off x="0" y="0"/>
          <a:ext cx="0" cy="0"/>
          <a:chOff x="0" y="0"/>
          <a:chExt cx="0" cy="0"/>
        </a:xfrm>
      </p:grpSpPr>
      <p:sp>
        <p:nvSpPr>
          <p:cNvPr id="335" name="Google Shape;335;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6" name="Google Shape;336;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7" name="Google Shape;337;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8" name="Google Shape;338;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9" name="Google Shape;339;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0" name="Google Shape;340;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2" name="Google Shape;342;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4" name="Google Shape;344;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4"/>
        <p:cNvGrpSpPr/>
        <p:nvPr/>
      </p:nvGrpSpPr>
      <p:grpSpPr>
        <a:xfrm>
          <a:off x="0" y="0"/>
          <a:ext cx="0" cy="0"/>
          <a:chOff x="0" y="0"/>
          <a:chExt cx="0" cy="0"/>
        </a:xfrm>
      </p:grpSpPr>
      <p:sp>
        <p:nvSpPr>
          <p:cNvPr id="355" name="Google Shape;355;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6" name="Google Shape;356;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7" name="Google Shape;357;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8" name="Google Shape;358;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9" name="Google Shape;359;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0" name="Google Shape;360;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1" name="Google Shape;361;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2" name="Google Shape;362;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3" name="Google Shape;363;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4" name="Google Shape;364;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8" r:id="rId6"/>
    <p:sldLayoutId id="2147483659" r:id="rId7"/>
    <p:sldLayoutId id="2147483663" r:id="rId8"/>
    <p:sldLayoutId id="2147483664"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5"/>
          <p:cNvSpPr txBox="1">
            <a:spLocks noGrp="1"/>
          </p:cNvSpPr>
          <p:nvPr>
            <p:ph type="subTitle" idx="1"/>
          </p:nvPr>
        </p:nvSpPr>
        <p:spPr>
          <a:xfrm>
            <a:off x="2924250" y="259482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a:solidFill>
                  <a:schemeClr val="bg1"/>
                </a:solidFill>
              </a:rPr>
              <a:t>GVHD: Phạm Quốc Thiện</a:t>
            </a:r>
          </a:p>
          <a:p>
            <a:pPr marL="0" lvl="0" indent="0" algn="ctr" rtl="0">
              <a:spcBef>
                <a:spcPts val="0"/>
              </a:spcBef>
              <a:spcAft>
                <a:spcPts val="0"/>
              </a:spcAft>
              <a:buNone/>
            </a:pPr>
            <a:endParaRPr sz="2000" b="1">
              <a:solidFill>
                <a:schemeClr val="bg1"/>
              </a:solidFill>
            </a:endParaRPr>
          </a:p>
        </p:txBody>
      </p:sp>
      <p:sp>
        <p:nvSpPr>
          <p:cNvPr id="436" name="Google Shape;436;p25"/>
          <p:cNvSpPr txBox="1">
            <a:spLocks noGrp="1"/>
          </p:cNvSpPr>
          <p:nvPr>
            <p:ph type="ctrTitle"/>
          </p:nvPr>
        </p:nvSpPr>
        <p:spPr>
          <a:xfrm>
            <a:off x="1561650" y="580432"/>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000 Astounder Squared TB" panose="02000506000000020004" pitchFamily="2" charset="0"/>
              </a:rPr>
              <a:t>Môn:</a:t>
            </a:r>
            <a:r>
              <a:rPr lang="en">
                <a:latin typeface="000 Astounder Squared TB" panose="02000506000000020004" pitchFamily="2" charset="0"/>
              </a:rPr>
              <a:t> </a:t>
            </a:r>
            <a:r>
              <a:rPr lang="vi-VN">
                <a:solidFill>
                  <a:schemeClr val="accent2"/>
                </a:solidFill>
                <a:latin typeface="000 Astounder Squared TB" panose="02000506000000020004" pitchFamily="2" charset="0"/>
              </a:rPr>
              <a:t>Cảm biến và Cơ cấu chấp hành </a:t>
            </a:r>
            <a:endParaRPr>
              <a:latin typeface="000 Astounder Squared TB" panose="02000506000000020004" pitchFamily="2" charset="0"/>
            </a:endParaRPr>
          </a:p>
        </p:txBody>
      </p:sp>
      <p:sp>
        <p:nvSpPr>
          <p:cNvPr id="437" name="Google Shape;437;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7047944" y="4237908"/>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2307882" y="3423871"/>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5969504" y="2790187"/>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5"/>
          <p:cNvGrpSpPr/>
          <p:nvPr/>
        </p:nvGrpSpPr>
        <p:grpSpPr>
          <a:xfrm>
            <a:off x="6232314" y="3696331"/>
            <a:ext cx="121434" cy="1073147"/>
            <a:chOff x="6232314" y="3696331"/>
            <a:chExt cx="121434" cy="1073147"/>
          </a:xfrm>
        </p:grpSpPr>
        <p:sp>
          <p:nvSpPr>
            <p:cNvPr id="444" name="Google Shape;444;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6780548" y="337714"/>
            <a:ext cx="133252" cy="1952377"/>
            <a:chOff x="6780548" y="337714"/>
            <a:chExt cx="133252" cy="1952377"/>
          </a:xfrm>
        </p:grpSpPr>
        <p:sp>
          <p:nvSpPr>
            <p:cNvPr id="447" name="Google Shape;447;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1608717" y="751400"/>
            <a:ext cx="199237" cy="2828935"/>
            <a:chOff x="1608717" y="1280046"/>
            <a:chExt cx="199237" cy="2828935"/>
          </a:xfrm>
        </p:grpSpPr>
        <p:sp>
          <p:nvSpPr>
            <p:cNvPr id="450" name="Google Shape;450;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5"/>
          <p:cNvGrpSpPr/>
          <p:nvPr/>
        </p:nvGrpSpPr>
        <p:grpSpPr>
          <a:xfrm>
            <a:off x="8008096" y="2108910"/>
            <a:ext cx="199001" cy="2139769"/>
            <a:chOff x="8008096" y="2108910"/>
            <a:chExt cx="199001" cy="2139769"/>
          </a:xfrm>
        </p:grpSpPr>
        <p:sp>
          <p:nvSpPr>
            <p:cNvPr id="456" name="Google Shape;456;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5"/>
          <p:cNvGrpSpPr/>
          <p:nvPr/>
        </p:nvGrpSpPr>
        <p:grpSpPr>
          <a:xfrm>
            <a:off x="7317128" y="2773458"/>
            <a:ext cx="199001" cy="867198"/>
            <a:chOff x="4475150" y="4052605"/>
            <a:chExt cx="199001" cy="867198"/>
          </a:xfrm>
        </p:grpSpPr>
        <p:sp>
          <p:nvSpPr>
            <p:cNvPr id="459" name="Google Shape;459;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35;p25">
            <a:extLst>
              <a:ext uri="{FF2B5EF4-FFF2-40B4-BE49-F238E27FC236}">
                <a16:creationId xmlns:a16="http://schemas.microsoft.com/office/drawing/2014/main" id="{7B4FF636-E309-660A-AB18-85470E0A2914}"/>
              </a:ext>
            </a:extLst>
          </p:cNvPr>
          <p:cNvSpPr txBox="1">
            <a:spLocks/>
          </p:cNvSpPr>
          <p:nvPr/>
        </p:nvSpPr>
        <p:spPr>
          <a:xfrm>
            <a:off x="2897619" y="3640657"/>
            <a:ext cx="3295500" cy="1604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0" indent="0"/>
            <a:r>
              <a:rPr lang="vi-VN" b="1">
                <a:solidFill>
                  <a:schemeClr val="bg1"/>
                </a:solidFill>
              </a:rPr>
              <a:t>Thành viên nhóm:</a:t>
            </a:r>
          </a:p>
          <a:p>
            <a:pPr marL="0" indent="0"/>
            <a:r>
              <a:rPr lang="vi-VN" b="1">
                <a:solidFill>
                  <a:schemeClr val="bg1"/>
                </a:solidFill>
              </a:rPr>
              <a:t>Nguyễn Văn Đạt</a:t>
            </a:r>
          </a:p>
          <a:p>
            <a:pPr marL="0" indent="0"/>
            <a:r>
              <a:rPr lang="vi-VN" b="1">
                <a:solidFill>
                  <a:schemeClr val="bg1"/>
                </a:solidFill>
              </a:rPr>
              <a:t>Nguyễn Mai Nhựt Huy </a:t>
            </a:r>
          </a:p>
          <a:p>
            <a:pPr marL="0" indent="0"/>
            <a:r>
              <a:rPr lang="vi-VN" b="1">
                <a:solidFill>
                  <a:schemeClr val="bg1"/>
                </a:solidFill>
              </a:rPr>
              <a:t>Nguyễn Chấn Huy</a:t>
            </a:r>
          </a:p>
          <a:p>
            <a:pPr marL="0" indent="0"/>
            <a:endParaRPr lang="vi-VN" b="1">
              <a:solidFill>
                <a:schemeClr val="bg1"/>
              </a:solidFill>
            </a:endParaRPr>
          </a:p>
        </p:txBody>
      </p:sp>
      <p:pic>
        <p:nvPicPr>
          <p:cNvPr id="5" name="Hình ảnh 4">
            <a:extLst>
              <a:ext uri="{FF2B5EF4-FFF2-40B4-BE49-F238E27FC236}">
                <a16:creationId xmlns:a16="http://schemas.microsoft.com/office/drawing/2014/main" id="{074B44B5-A6F9-1F7C-B376-CE10341FB83A}"/>
              </a:ext>
            </a:extLst>
          </p:cNvPr>
          <p:cNvPicPr>
            <a:picLocks noChangeAspect="1"/>
          </p:cNvPicPr>
          <p:nvPr/>
        </p:nvPicPr>
        <p:blipFill>
          <a:blip r:embed="rId3"/>
          <a:stretch>
            <a:fillRect/>
          </a:stretch>
        </p:blipFill>
        <p:spPr>
          <a:xfrm>
            <a:off x="319539" y="122054"/>
            <a:ext cx="2133973" cy="684355"/>
          </a:xfrm>
          <a:prstGeom prst="rect">
            <a:avLst/>
          </a:prstGeom>
        </p:spPr>
      </p:pic>
      <p:sp>
        <p:nvSpPr>
          <p:cNvPr id="6" name="Google Shape;435;p25">
            <a:extLst>
              <a:ext uri="{FF2B5EF4-FFF2-40B4-BE49-F238E27FC236}">
                <a16:creationId xmlns:a16="http://schemas.microsoft.com/office/drawing/2014/main" id="{614A2F09-F437-366D-8A12-2D79A0EA4B21}"/>
              </a:ext>
            </a:extLst>
          </p:cNvPr>
          <p:cNvSpPr txBox="1">
            <a:spLocks/>
          </p:cNvSpPr>
          <p:nvPr/>
        </p:nvSpPr>
        <p:spPr>
          <a:xfrm>
            <a:off x="2824750" y="378639"/>
            <a:ext cx="32955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0" indent="0"/>
            <a:r>
              <a:rPr lang="vi-VN" sz="3200" b="1">
                <a:solidFill>
                  <a:schemeClr val="bg1"/>
                </a:solidFill>
              </a:rPr>
              <a:t>Nhóm 5</a:t>
            </a:r>
          </a:p>
        </p:txBody>
      </p:sp>
      <p:sp>
        <p:nvSpPr>
          <p:cNvPr id="7" name="Google Shape;435;p25">
            <a:extLst>
              <a:ext uri="{FF2B5EF4-FFF2-40B4-BE49-F238E27FC236}">
                <a16:creationId xmlns:a16="http://schemas.microsoft.com/office/drawing/2014/main" id="{146816A0-74ED-3A73-F9F9-F44766411B7A}"/>
              </a:ext>
            </a:extLst>
          </p:cNvPr>
          <p:cNvSpPr txBox="1">
            <a:spLocks/>
          </p:cNvSpPr>
          <p:nvPr/>
        </p:nvSpPr>
        <p:spPr>
          <a:xfrm>
            <a:off x="2914791" y="3132185"/>
            <a:ext cx="32955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0" indent="0"/>
            <a:r>
              <a:rPr lang="vi-VN" sz="2000" b="1">
                <a:solidFill>
                  <a:srgbClr val="00CFCC"/>
                </a:solidFill>
              </a:rPr>
              <a:t>Lớp: 22DRTA1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7;p27">
            <a:extLst>
              <a:ext uri="{FF2B5EF4-FFF2-40B4-BE49-F238E27FC236}">
                <a16:creationId xmlns:a16="http://schemas.microsoft.com/office/drawing/2014/main" id="{5E582E77-6A84-DDB7-68B8-50D9A24DF864}"/>
              </a:ext>
            </a:extLst>
          </p:cNvPr>
          <p:cNvSpPr txBox="1">
            <a:spLocks/>
          </p:cNvSpPr>
          <p:nvPr/>
        </p:nvSpPr>
        <p:spPr>
          <a:xfrm>
            <a:off x="541103" y="273726"/>
            <a:ext cx="7417035"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vi-VN" sz="2800" b="1" i="0">
                <a:solidFill>
                  <a:srgbClr val="00CFCC"/>
                </a:solidFill>
                <a:effectLst/>
                <a:latin typeface="Roboto" panose="02000000000000000000" pitchFamily="2" charset="0"/>
              </a:rPr>
              <a:t>Cấu tạo và phương pháp của xe tự hành AGV</a:t>
            </a:r>
          </a:p>
        </p:txBody>
      </p:sp>
      <p:sp>
        <p:nvSpPr>
          <p:cNvPr id="7" name="Hộp Văn bản 6">
            <a:extLst>
              <a:ext uri="{FF2B5EF4-FFF2-40B4-BE49-F238E27FC236}">
                <a16:creationId xmlns:a16="http://schemas.microsoft.com/office/drawing/2014/main" id="{4FDCE63E-48E8-DB99-9B32-BDD305ADAB14}"/>
              </a:ext>
            </a:extLst>
          </p:cNvPr>
          <p:cNvSpPr txBox="1"/>
          <p:nvPr/>
        </p:nvSpPr>
        <p:spPr>
          <a:xfrm>
            <a:off x="207169" y="955093"/>
            <a:ext cx="7350919" cy="954107"/>
          </a:xfrm>
          <a:prstGeom prst="rect">
            <a:avLst/>
          </a:prstGeom>
          <a:noFill/>
        </p:spPr>
        <p:txBody>
          <a:bodyPr wrap="square" rtlCol="0">
            <a:spAutoFit/>
          </a:bodyPr>
          <a:lstStyle/>
          <a:p>
            <a:pPr algn="l"/>
            <a:r>
              <a:rPr lang="vi-VN" b="1" i="0">
                <a:solidFill>
                  <a:schemeClr val="bg1"/>
                </a:solidFill>
                <a:effectLst/>
                <a:latin typeface="Roboto" panose="02000000000000000000" pitchFamily="2" charset="0"/>
              </a:rPr>
              <a:t>Bộ phận dò đường</a:t>
            </a:r>
          </a:p>
          <a:p>
            <a:pPr algn="l"/>
            <a:r>
              <a:rPr lang="vi-VN" i="0">
                <a:solidFill>
                  <a:schemeClr val="bg1"/>
                </a:solidFill>
                <a:effectLst/>
                <a:latin typeface="Roboto" panose="02000000000000000000" pitchFamily="2" charset="0"/>
              </a:rPr>
              <a:t>Loại chạy không theo đường dẫn (Free Path Navigation)</a:t>
            </a:r>
          </a:p>
          <a:p>
            <a:pPr algn="l"/>
            <a:r>
              <a:rPr lang="vi-VN" i="0">
                <a:solidFill>
                  <a:schemeClr val="bg1"/>
                </a:solidFill>
                <a:effectLst/>
                <a:latin typeface="Roboto" panose="02000000000000000000" pitchFamily="2" charset="0"/>
              </a:rPr>
              <a:t>Loại chạy theo đường dẫn (Fixed Path Navigation)</a:t>
            </a:r>
          </a:p>
          <a:p>
            <a:endParaRPr lang="vi-VN">
              <a:solidFill>
                <a:schemeClr val="bg1"/>
              </a:solidFill>
            </a:endParaRPr>
          </a:p>
        </p:txBody>
      </p:sp>
      <p:pic>
        <p:nvPicPr>
          <p:cNvPr id="3080" name="Picture 8" descr="Xe-tu-hanh-AGV-la-gi">
            <a:extLst>
              <a:ext uri="{FF2B5EF4-FFF2-40B4-BE49-F238E27FC236}">
                <a16:creationId xmlns:a16="http://schemas.microsoft.com/office/drawing/2014/main" id="{5ADD953C-BD99-0A1D-F04E-F21FB25B0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8832513"/>
            <a:ext cx="8572500" cy="481965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Phan-loai-xe-tu-hanh">
            <a:extLst>
              <a:ext uri="{FF2B5EF4-FFF2-40B4-BE49-F238E27FC236}">
                <a16:creationId xmlns:a16="http://schemas.microsoft.com/office/drawing/2014/main" id="{6C7D450A-7B88-ABB8-0177-DE5DE9E38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1106150"/>
            <a:ext cx="8572500" cy="4819650"/>
          </a:xfrm>
          <a:prstGeom prst="rect">
            <a:avLst/>
          </a:prstGeom>
          <a:noFill/>
          <a:extLst>
            <a:ext uri="{909E8E84-426E-40DD-AFC4-6F175D3DCCD1}">
              <a14:hiddenFill xmlns:a14="http://schemas.microsoft.com/office/drawing/2010/main">
                <a:solidFill>
                  <a:srgbClr val="FFFFFF"/>
                </a:solidFill>
              </a14:hiddenFill>
            </a:ext>
          </a:extLst>
        </p:spPr>
      </p:pic>
      <p:sp>
        <p:nvSpPr>
          <p:cNvPr id="12" name="Hộp Văn bản 11">
            <a:extLst>
              <a:ext uri="{FF2B5EF4-FFF2-40B4-BE49-F238E27FC236}">
                <a16:creationId xmlns:a16="http://schemas.microsoft.com/office/drawing/2014/main" id="{7C1ED031-CE8E-7563-7CEF-662E5DDBF6ED}"/>
              </a:ext>
            </a:extLst>
          </p:cNvPr>
          <p:cNvSpPr txBox="1"/>
          <p:nvPr/>
        </p:nvSpPr>
        <p:spPr>
          <a:xfrm>
            <a:off x="207169" y="1909200"/>
            <a:ext cx="3143249" cy="954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400" b="1" i="0" u="none" strike="noStrike" cap="none" normalizeH="0" baseline="0">
                <a:ln>
                  <a:noFill/>
                </a:ln>
                <a:solidFill>
                  <a:schemeClr val="bg1"/>
                </a:solidFill>
                <a:effectLst/>
                <a:latin typeface="Roboto" panose="02000000000000000000" pitchFamily="2" charset="0"/>
              </a:rPr>
              <a:t>Cảm biến phát hiện vật cản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400" b="0" i="0" u="none" strike="noStrike" cap="none" normalizeH="0" baseline="0">
                <a:ln>
                  <a:noFill/>
                </a:ln>
                <a:solidFill>
                  <a:schemeClr val="bg1"/>
                </a:solidFill>
                <a:effectLst/>
                <a:latin typeface="Roboto" panose="02000000000000000000" pitchFamily="2" charset="0"/>
              </a:rPr>
              <a:t>Cảm biến siêu âm: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400" b="0" i="0" u="none" strike="noStrike" cap="none" normalizeH="0" baseline="0">
                <a:ln>
                  <a:noFill/>
                </a:ln>
                <a:solidFill>
                  <a:schemeClr val="bg1"/>
                </a:solidFill>
                <a:effectLst/>
                <a:latin typeface="Roboto" panose="02000000000000000000" pitchFamily="2" charset="0"/>
              </a:rPr>
              <a:t>Cảm biến hồng ngoại: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400" b="0" i="0" u="none" strike="noStrike" cap="none" normalizeH="0" baseline="0">
                <a:ln>
                  <a:noFill/>
                </a:ln>
                <a:solidFill>
                  <a:schemeClr val="bg1"/>
                </a:solidFill>
                <a:effectLst/>
                <a:latin typeface="Roboto" panose="02000000000000000000" pitchFamily="2" charset="0"/>
              </a:rPr>
              <a:t>Cảm biến laser:</a:t>
            </a:r>
            <a:endParaRPr kumimoji="0" lang="vi-VN" altLang="vi-VN" sz="1400" b="0" i="0" u="none" strike="noStrike" cap="none" normalizeH="0" baseline="0">
              <a:ln>
                <a:noFill/>
              </a:ln>
              <a:solidFill>
                <a:schemeClr val="bg1"/>
              </a:solidFill>
              <a:effectLst/>
              <a:latin typeface="Arial" panose="020B0604020202020204" pitchFamily="34" charset="0"/>
            </a:endParaRPr>
          </a:p>
        </p:txBody>
      </p:sp>
      <p:pic>
        <p:nvPicPr>
          <p:cNvPr id="3083" name="Picture 11" descr="Cau-tao-xe-tu-hanh-AGV">
            <a:extLst>
              <a:ext uri="{FF2B5EF4-FFF2-40B4-BE49-F238E27FC236}">
                <a16:creationId xmlns:a16="http://schemas.microsoft.com/office/drawing/2014/main" id="{55CC71A5-0098-4EA3-3E64-2D93904C4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650" y="2128006"/>
            <a:ext cx="4717256" cy="271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932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2003575"/>
            <a:ext cx="75240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2111850"/>
            <a:ext cx="72567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0E9492E4-CAE9-0C59-BA87-9881007C538F}"/>
              </a:ext>
            </a:extLst>
          </p:cNvPr>
          <p:cNvSpPr txBox="1"/>
          <p:nvPr/>
        </p:nvSpPr>
        <p:spPr>
          <a:xfrm>
            <a:off x="1121569" y="2343153"/>
            <a:ext cx="6915150" cy="1477328"/>
          </a:xfrm>
          <a:prstGeom prst="rect">
            <a:avLst/>
          </a:prstGeom>
          <a:noFill/>
        </p:spPr>
        <p:txBody>
          <a:bodyPr wrap="square" rtlCol="0">
            <a:spAutoFit/>
          </a:bodyPr>
          <a:lstStyle/>
          <a:p>
            <a:r>
              <a:rPr lang="vi-VN" sz="1800" b="0" i="0">
                <a:solidFill>
                  <a:schemeClr val="bg1"/>
                </a:solidFill>
                <a:effectLst/>
                <a:latin typeface="+mj-lt"/>
              </a:rPr>
              <a:t>Robot tự hành tránh vật cản là một loại Robot có khả năng di chuyển và điều hướng một cách tự động để tránh va chạm và vượt qua các vật cản trong môi trường xung quanh. Điều này được thực hiện thông qua việc sử dụng các công nghệ và cảm biến để xác định vị trí và hướng di chuyển của Robot và phản ứng phù hợp khi gặp vật cản.</a:t>
            </a:r>
            <a:endParaRPr lang="vi-VN" sz="1800">
              <a:solidFill>
                <a:schemeClr val="bg1"/>
              </a:solidFill>
              <a:latin typeface="+mj-lt"/>
            </a:endParaRPr>
          </a:p>
        </p:txBody>
      </p:sp>
      <p:sp>
        <p:nvSpPr>
          <p:cNvPr id="3" name="Google Shape;477;p27">
            <a:extLst>
              <a:ext uri="{FF2B5EF4-FFF2-40B4-BE49-F238E27FC236}">
                <a16:creationId xmlns:a16="http://schemas.microsoft.com/office/drawing/2014/main" id="{B06FF78B-CFDC-717A-4251-106ECF2C69E4}"/>
              </a:ext>
            </a:extLst>
          </p:cNvPr>
          <p:cNvSpPr txBox="1">
            <a:spLocks/>
          </p:cNvSpPr>
          <p:nvPr/>
        </p:nvSpPr>
        <p:spPr>
          <a:xfrm>
            <a:off x="457200" y="580240"/>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D. Robot tự hành tránh vật cản:</a:t>
            </a:r>
            <a:endParaRPr lang="en" sz="2400" b="1">
              <a:solidFill>
                <a:srgbClr val="00CFCC"/>
              </a:solidFill>
              <a:latin typeface="Maven Pro" panose="020B0604020202020204" charset="0"/>
            </a:endParaRPr>
          </a:p>
        </p:txBody>
      </p:sp>
    </p:spTree>
    <p:extLst>
      <p:ext uri="{BB962C8B-B14F-4D97-AF65-F5344CB8AC3E}">
        <p14:creationId xmlns:p14="http://schemas.microsoft.com/office/powerpoint/2010/main" val="830841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cxnSp>
        <p:nvCxnSpPr>
          <p:cNvPr id="1086" name="Google Shape;1086;p38"/>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2780595"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8" name="Google Shape;1088;p38"/>
          <p:cNvCxnSpPr/>
          <p:nvPr/>
        </p:nvCxnSpPr>
        <p:spPr>
          <a:xfrm>
            <a:off x="4031519"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9" name="Google Shape;1089;p38"/>
          <p:cNvCxnSpPr/>
          <p:nvPr/>
        </p:nvCxnSpPr>
        <p:spPr>
          <a:xfrm>
            <a:off x="7647050"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91" name="Google Shape;1091;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2" name="Google Shape;1092;p38"/>
          <p:cNvGrpSpPr/>
          <p:nvPr/>
        </p:nvGrpSpPr>
        <p:grpSpPr>
          <a:xfrm>
            <a:off x="1372725" y="2731350"/>
            <a:ext cx="373500" cy="373500"/>
            <a:chOff x="1372725" y="1912500"/>
            <a:chExt cx="373500" cy="373500"/>
          </a:xfrm>
        </p:grpSpPr>
        <p:sp>
          <p:nvSpPr>
            <p:cNvPr id="1093" name="Google Shape;1093;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38"/>
          <p:cNvGrpSpPr/>
          <p:nvPr/>
        </p:nvGrpSpPr>
        <p:grpSpPr>
          <a:xfrm>
            <a:off x="2593849" y="2731350"/>
            <a:ext cx="373500" cy="373500"/>
            <a:chOff x="3212675" y="1912500"/>
            <a:chExt cx="373500" cy="373500"/>
          </a:xfrm>
        </p:grpSpPr>
        <p:sp>
          <p:nvSpPr>
            <p:cNvPr id="1096" name="Google Shape;1096;p38"/>
            <p:cNvSpPr/>
            <p:nvPr/>
          </p:nvSpPr>
          <p:spPr>
            <a:xfrm>
              <a:off x="3304013" y="2003850"/>
              <a:ext cx="190800" cy="190800"/>
            </a:xfrm>
            <a:prstGeom prst="ellipse">
              <a:avLst/>
            </a:prstGeom>
            <a:solidFill>
              <a:schemeClr val="lt2"/>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3212675" y="1912500"/>
              <a:ext cx="373500" cy="373500"/>
            </a:xfrm>
            <a:prstGeom prst="donut">
              <a:avLst>
                <a:gd name="adj" fmla="val 10193"/>
              </a:avLst>
            </a:prstGeom>
            <a:solidFill>
              <a:srgbClr val="92D050"/>
            </a:solid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8"/>
          <p:cNvGrpSpPr/>
          <p:nvPr/>
        </p:nvGrpSpPr>
        <p:grpSpPr>
          <a:xfrm>
            <a:off x="3843536" y="2731350"/>
            <a:ext cx="373500" cy="373500"/>
            <a:chOff x="5557850" y="1912500"/>
            <a:chExt cx="373500" cy="373500"/>
          </a:xfrm>
        </p:grpSpPr>
        <p:sp>
          <p:nvSpPr>
            <p:cNvPr id="1099" name="Google Shape;1099;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38"/>
          <p:cNvGrpSpPr/>
          <p:nvPr/>
        </p:nvGrpSpPr>
        <p:grpSpPr>
          <a:xfrm>
            <a:off x="7457825" y="2731350"/>
            <a:ext cx="373500" cy="373500"/>
            <a:chOff x="7457825" y="1912500"/>
            <a:chExt cx="373500" cy="373500"/>
          </a:xfrm>
        </p:grpSpPr>
        <p:sp>
          <p:nvSpPr>
            <p:cNvPr id="1102" name="Google Shape;1102;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38"/>
          <p:cNvSpPr txBox="1">
            <a:spLocks noGrp="1"/>
          </p:cNvSpPr>
          <p:nvPr>
            <p:ph type="subTitle" idx="4294967295"/>
          </p:nvPr>
        </p:nvSpPr>
        <p:spPr>
          <a:xfrm>
            <a:off x="960489" y="1489956"/>
            <a:ext cx="1205139"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vi-VN" sz="1600" i="0">
                <a:solidFill>
                  <a:schemeClr val="bg1"/>
                </a:solidFill>
                <a:effectLst/>
                <a:latin typeface="Maven Pro" panose="020B0604020202020204" charset="0"/>
              </a:rPr>
              <a:t>Giao hàng tự động</a:t>
            </a:r>
            <a:endParaRPr sz="1600">
              <a:solidFill>
                <a:schemeClr val="bg1"/>
              </a:solidFill>
              <a:latin typeface="Maven Pro" panose="020B0604020202020204" charset="0"/>
            </a:endParaRPr>
          </a:p>
        </p:txBody>
      </p:sp>
      <p:sp>
        <p:nvSpPr>
          <p:cNvPr id="1107" name="Google Shape;1107;p38"/>
          <p:cNvSpPr txBox="1">
            <a:spLocks noGrp="1"/>
          </p:cNvSpPr>
          <p:nvPr>
            <p:ph type="subTitle" idx="4294967295"/>
          </p:nvPr>
        </p:nvSpPr>
        <p:spPr>
          <a:xfrm>
            <a:off x="6967265" y="3660586"/>
            <a:ext cx="1370091"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vi-VN" sz="1600" i="0">
                <a:solidFill>
                  <a:schemeClr val="bg1"/>
                </a:solidFill>
                <a:effectLst/>
                <a:latin typeface="Maven Pro" panose="020B0604020202020204" charset="0"/>
              </a:rPr>
              <a:t>Ứng dụng vào ô tô</a:t>
            </a:r>
            <a:endParaRPr sz="1600">
              <a:solidFill>
                <a:schemeClr val="bg1"/>
              </a:solidFill>
              <a:latin typeface="Maven Pro" panose="020B0604020202020204" charset="0"/>
            </a:endParaRPr>
          </a:p>
        </p:txBody>
      </p:sp>
      <p:sp>
        <p:nvSpPr>
          <p:cNvPr id="1109" name="Google Shape;1109;p38"/>
          <p:cNvSpPr txBox="1">
            <a:spLocks noGrp="1"/>
          </p:cNvSpPr>
          <p:nvPr>
            <p:ph type="subTitle" idx="4294967295"/>
          </p:nvPr>
        </p:nvSpPr>
        <p:spPr>
          <a:xfrm>
            <a:off x="2203609" y="3660598"/>
            <a:ext cx="1160424"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vi-VN" sz="1600" i="0">
                <a:solidFill>
                  <a:schemeClr val="bg1"/>
                </a:solidFill>
                <a:effectLst/>
                <a:latin typeface="Maven Pro" panose="020B0604020202020204" charset="0"/>
              </a:rPr>
              <a:t>Dọn dẹp và vệ sinh</a:t>
            </a:r>
            <a:endParaRPr sz="1600">
              <a:solidFill>
                <a:schemeClr val="bg1"/>
              </a:solidFill>
              <a:latin typeface="Maven Pro" panose="020B0604020202020204" charset="0"/>
            </a:endParaRPr>
          </a:p>
        </p:txBody>
      </p:sp>
      <p:sp>
        <p:nvSpPr>
          <p:cNvPr id="1111" name="Google Shape;1111;p38"/>
          <p:cNvSpPr txBox="1">
            <a:spLocks noGrp="1"/>
          </p:cNvSpPr>
          <p:nvPr>
            <p:ph type="subTitle" idx="4294967295"/>
          </p:nvPr>
        </p:nvSpPr>
        <p:spPr>
          <a:xfrm>
            <a:off x="3390921" y="1489967"/>
            <a:ext cx="1286397"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vi-VN" sz="1600" i="0">
                <a:solidFill>
                  <a:schemeClr val="bg1"/>
                </a:solidFill>
                <a:effectLst/>
                <a:latin typeface="Maven Pro" panose="020B0604020202020204" charset="0"/>
              </a:rPr>
              <a:t>Thăm dò môi trường</a:t>
            </a:r>
            <a:endParaRPr sz="1600">
              <a:solidFill>
                <a:schemeClr val="bg1"/>
              </a:solidFill>
              <a:latin typeface="Maven Pro" panose="020B0604020202020204" charset="0"/>
            </a:endParaRPr>
          </a:p>
        </p:txBody>
      </p:sp>
      <p:sp>
        <p:nvSpPr>
          <p:cNvPr id="1112" name="Google Shape;1112;p38"/>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01</a:t>
            </a:r>
            <a:endParaRPr sz="2400">
              <a:solidFill>
                <a:schemeClr val="accent2"/>
              </a:solidFill>
            </a:endParaRPr>
          </a:p>
        </p:txBody>
      </p:sp>
      <p:sp>
        <p:nvSpPr>
          <p:cNvPr id="1113" name="Google Shape;1113;p38"/>
          <p:cNvSpPr txBox="1">
            <a:spLocks noGrp="1"/>
          </p:cNvSpPr>
          <p:nvPr>
            <p:ph type="ctrTitle" idx="4294967295"/>
          </p:nvPr>
        </p:nvSpPr>
        <p:spPr>
          <a:xfrm>
            <a:off x="2137398"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92D050"/>
                </a:solidFill>
              </a:rPr>
              <a:t>02</a:t>
            </a:r>
            <a:endParaRPr sz="2400">
              <a:solidFill>
                <a:srgbClr val="92D050"/>
              </a:solidFill>
            </a:endParaRPr>
          </a:p>
        </p:txBody>
      </p:sp>
      <p:sp>
        <p:nvSpPr>
          <p:cNvPr id="1114" name="Google Shape;1114;p38"/>
          <p:cNvSpPr txBox="1">
            <a:spLocks noGrp="1"/>
          </p:cNvSpPr>
          <p:nvPr>
            <p:ph type="ctrTitle" idx="4294967295"/>
          </p:nvPr>
        </p:nvSpPr>
        <p:spPr>
          <a:xfrm>
            <a:off x="3395478"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03</a:t>
            </a:r>
            <a:endParaRPr sz="2400">
              <a:solidFill>
                <a:schemeClr val="accent3"/>
              </a:solidFill>
            </a:endParaRPr>
          </a:p>
        </p:txBody>
      </p:sp>
      <p:sp>
        <p:nvSpPr>
          <p:cNvPr id="1115" name="Google Shape;1115;p38"/>
          <p:cNvSpPr txBox="1">
            <a:spLocks noGrp="1"/>
          </p:cNvSpPr>
          <p:nvPr>
            <p:ph type="ctrTitle" idx="4294967295"/>
          </p:nvPr>
        </p:nvSpPr>
        <p:spPr>
          <a:xfrm>
            <a:off x="70181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a:solidFill>
                  <a:schemeClr val="accent4"/>
                </a:solidFill>
              </a:rPr>
              <a:t>06</a:t>
            </a:r>
            <a:endParaRPr sz="2400">
              <a:solidFill>
                <a:schemeClr val="accent4"/>
              </a:solidFill>
            </a:endParaRPr>
          </a:p>
        </p:txBody>
      </p:sp>
      <p:grpSp>
        <p:nvGrpSpPr>
          <p:cNvPr id="5" name="Google Shape;1092;p38">
            <a:extLst>
              <a:ext uri="{FF2B5EF4-FFF2-40B4-BE49-F238E27FC236}">
                <a16:creationId xmlns:a16="http://schemas.microsoft.com/office/drawing/2014/main" id="{DA487B52-8603-8025-0ABF-BD2FC55FE3CC}"/>
              </a:ext>
            </a:extLst>
          </p:cNvPr>
          <p:cNvGrpSpPr/>
          <p:nvPr/>
        </p:nvGrpSpPr>
        <p:grpSpPr>
          <a:xfrm>
            <a:off x="6410012" y="2731350"/>
            <a:ext cx="373500" cy="373500"/>
            <a:chOff x="1372725" y="1912500"/>
            <a:chExt cx="373500" cy="373500"/>
          </a:xfrm>
        </p:grpSpPr>
        <p:sp>
          <p:nvSpPr>
            <p:cNvPr id="6" name="Google Shape;1093;p38">
              <a:extLst>
                <a:ext uri="{FF2B5EF4-FFF2-40B4-BE49-F238E27FC236}">
                  <a16:creationId xmlns:a16="http://schemas.microsoft.com/office/drawing/2014/main" id="{53C6861E-563A-1684-6DBE-D9A1C1C03B42}"/>
                </a:ext>
              </a:extLst>
            </p:cNvPr>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4;p38">
              <a:extLst>
                <a:ext uri="{FF2B5EF4-FFF2-40B4-BE49-F238E27FC236}">
                  <a16:creationId xmlns:a16="http://schemas.microsoft.com/office/drawing/2014/main" id="{B6DBAABE-8B84-E577-855C-9411F7BD5B58}"/>
                </a:ext>
              </a:extLst>
            </p:cNvPr>
            <p:cNvSpPr/>
            <p:nvPr/>
          </p:nvSpPr>
          <p:spPr>
            <a:xfrm>
              <a:off x="1372725" y="1912500"/>
              <a:ext cx="373500" cy="373500"/>
            </a:xfrm>
            <a:prstGeom prst="donut">
              <a:avLst>
                <a:gd name="adj" fmla="val 10193"/>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105;p38">
            <a:extLst>
              <a:ext uri="{FF2B5EF4-FFF2-40B4-BE49-F238E27FC236}">
                <a16:creationId xmlns:a16="http://schemas.microsoft.com/office/drawing/2014/main" id="{5023C3B3-AFCA-D2EE-17D6-F82499B5FAB0}"/>
              </a:ext>
            </a:extLst>
          </p:cNvPr>
          <p:cNvSpPr txBox="1">
            <a:spLocks/>
          </p:cNvSpPr>
          <p:nvPr/>
        </p:nvSpPr>
        <p:spPr>
          <a:xfrm>
            <a:off x="5862038" y="1489956"/>
            <a:ext cx="1466384"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buFont typeface="Maven Pro"/>
              <a:buNone/>
            </a:pPr>
            <a:r>
              <a:rPr lang="vi-VN" sz="1600">
                <a:solidFill>
                  <a:schemeClr val="bg1"/>
                </a:solidFill>
                <a:latin typeface="Maven Pro" panose="020B0604020202020204" charset="0"/>
              </a:rPr>
              <a:t>H</a:t>
            </a:r>
            <a:r>
              <a:rPr lang="vi-VN" sz="1600" i="0">
                <a:solidFill>
                  <a:schemeClr val="bg1"/>
                </a:solidFill>
                <a:effectLst/>
                <a:latin typeface="Maven Pro" panose="020B0604020202020204" charset="0"/>
              </a:rPr>
              <a:t>ỗ trợ trong việc giám sát</a:t>
            </a:r>
            <a:endParaRPr lang="en-US" sz="1600">
              <a:solidFill>
                <a:schemeClr val="bg1"/>
              </a:solidFill>
              <a:latin typeface="Maven Pro" panose="020B0604020202020204" charset="0"/>
            </a:endParaRPr>
          </a:p>
        </p:txBody>
      </p:sp>
      <p:sp>
        <p:nvSpPr>
          <p:cNvPr id="10" name="Google Shape;1112;p38">
            <a:extLst>
              <a:ext uri="{FF2B5EF4-FFF2-40B4-BE49-F238E27FC236}">
                <a16:creationId xmlns:a16="http://schemas.microsoft.com/office/drawing/2014/main" id="{42D2B85A-915B-37FC-26B2-F37556A3053B}"/>
              </a:ext>
            </a:extLst>
          </p:cNvPr>
          <p:cNvSpPr txBox="1">
            <a:spLocks/>
          </p:cNvSpPr>
          <p:nvPr/>
        </p:nvSpPr>
        <p:spPr>
          <a:xfrm>
            <a:off x="5945187"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vi-VN" sz="2400">
                <a:solidFill>
                  <a:srgbClr val="FFC000"/>
                </a:solidFill>
              </a:rPr>
              <a:t>05</a:t>
            </a:r>
          </a:p>
        </p:txBody>
      </p:sp>
      <p:cxnSp>
        <p:nvCxnSpPr>
          <p:cNvPr id="11" name="Google Shape;1086;p38">
            <a:extLst>
              <a:ext uri="{FF2B5EF4-FFF2-40B4-BE49-F238E27FC236}">
                <a16:creationId xmlns:a16="http://schemas.microsoft.com/office/drawing/2014/main" id="{9CD9CD7A-CC05-7BCD-2E63-F6ACB6311F3B}"/>
              </a:ext>
            </a:extLst>
          </p:cNvPr>
          <p:cNvCxnSpPr/>
          <p:nvPr/>
        </p:nvCxnSpPr>
        <p:spPr>
          <a:xfrm>
            <a:off x="6596963" y="2412992"/>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2" name="Google Shape;1087;p38">
            <a:extLst>
              <a:ext uri="{FF2B5EF4-FFF2-40B4-BE49-F238E27FC236}">
                <a16:creationId xmlns:a16="http://schemas.microsoft.com/office/drawing/2014/main" id="{1C34B20A-C813-955A-807F-B55BAF59E14C}"/>
              </a:ext>
            </a:extLst>
          </p:cNvPr>
          <p:cNvCxnSpPr/>
          <p:nvPr/>
        </p:nvCxnSpPr>
        <p:spPr>
          <a:xfrm>
            <a:off x="5268951" y="2954673"/>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13" name="Google Shape;1095;p38">
            <a:extLst>
              <a:ext uri="{FF2B5EF4-FFF2-40B4-BE49-F238E27FC236}">
                <a16:creationId xmlns:a16="http://schemas.microsoft.com/office/drawing/2014/main" id="{425C636E-046C-CD4D-7D50-0FB85D5FA80C}"/>
              </a:ext>
            </a:extLst>
          </p:cNvPr>
          <p:cNvGrpSpPr/>
          <p:nvPr/>
        </p:nvGrpSpPr>
        <p:grpSpPr>
          <a:xfrm>
            <a:off x="5082205" y="2709473"/>
            <a:ext cx="373500" cy="373500"/>
            <a:chOff x="3212675" y="1912500"/>
            <a:chExt cx="373500" cy="373500"/>
          </a:xfrm>
        </p:grpSpPr>
        <p:sp>
          <p:nvSpPr>
            <p:cNvPr id="14" name="Google Shape;1096;p38">
              <a:extLst>
                <a:ext uri="{FF2B5EF4-FFF2-40B4-BE49-F238E27FC236}">
                  <a16:creationId xmlns:a16="http://schemas.microsoft.com/office/drawing/2014/main" id="{09FF8092-01FB-8216-3C91-6D5A486AE1AE}"/>
                </a:ext>
              </a:extLst>
            </p:cNvPr>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7;p38">
              <a:extLst>
                <a:ext uri="{FF2B5EF4-FFF2-40B4-BE49-F238E27FC236}">
                  <a16:creationId xmlns:a16="http://schemas.microsoft.com/office/drawing/2014/main" id="{C25B9905-8E00-C38E-AB78-58F55E3DCF1C}"/>
                </a:ext>
              </a:extLst>
            </p:cNvPr>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109;p38">
            <a:extLst>
              <a:ext uri="{FF2B5EF4-FFF2-40B4-BE49-F238E27FC236}">
                <a16:creationId xmlns:a16="http://schemas.microsoft.com/office/drawing/2014/main" id="{32940078-406F-53A9-3616-635D09EDF1AF}"/>
              </a:ext>
            </a:extLst>
          </p:cNvPr>
          <p:cNvSpPr txBox="1">
            <a:spLocks/>
          </p:cNvSpPr>
          <p:nvPr/>
        </p:nvSpPr>
        <p:spPr>
          <a:xfrm>
            <a:off x="4400547" y="3638721"/>
            <a:ext cx="1751877"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spcAft>
                <a:spcPts val="1600"/>
              </a:spcAft>
              <a:buFont typeface="Maven Pro"/>
              <a:buNone/>
            </a:pPr>
            <a:r>
              <a:rPr lang="vi-VN" sz="1600">
                <a:solidFill>
                  <a:schemeClr val="bg1"/>
                </a:solidFill>
                <a:latin typeface="Maven Pro" panose="020B0604020202020204" charset="0"/>
              </a:rPr>
              <a:t>Dùng trong s</a:t>
            </a:r>
            <a:r>
              <a:rPr lang="vi-VN" sz="1600" i="0">
                <a:solidFill>
                  <a:schemeClr val="bg1"/>
                </a:solidFill>
                <a:effectLst/>
                <a:latin typeface="Maven Pro" panose="020B0604020202020204" charset="0"/>
              </a:rPr>
              <a:t>ản xuất và nhà máy tự động</a:t>
            </a:r>
            <a:endParaRPr lang="en-US" sz="1600">
              <a:solidFill>
                <a:schemeClr val="bg1"/>
              </a:solidFill>
              <a:latin typeface="Maven Pro" panose="020B0604020202020204" charset="0"/>
            </a:endParaRPr>
          </a:p>
        </p:txBody>
      </p:sp>
      <p:sp>
        <p:nvSpPr>
          <p:cNvPr id="18" name="Google Shape;1113;p38">
            <a:extLst>
              <a:ext uri="{FF2B5EF4-FFF2-40B4-BE49-F238E27FC236}">
                <a16:creationId xmlns:a16="http://schemas.microsoft.com/office/drawing/2014/main" id="{7E6AE3A7-408A-F5E7-AE18-BB129A3DF2EB}"/>
              </a:ext>
            </a:extLst>
          </p:cNvPr>
          <p:cNvSpPr txBox="1">
            <a:spLocks/>
          </p:cNvSpPr>
          <p:nvPr/>
        </p:nvSpPr>
        <p:spPr>
          <a:xfrm>
            <a:off x="4625754" y="2091531"/>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vi-VN" sz="2400">
                <a:solidFill>
                  <a:schemeClr val="accent1"/>
                </a:solidFill>
              </a:rPr>
              <a:t>04</a:t>
            </a:r>
          </a:p>
        </p:txBody>
      </p:sp>
      <p:sp>
        <p:nvSpPr>
          <p:cNvPr id="2" name="Google Shape;477;p27">
            <a:extLst>
              <a:ext uri="{FF2B5EF4-FFF2-40B4-BE49-F238E27FC236}">
                <a16:creationId xmlns:a16="http://schemas.microsoft.com/office/drawing/2014/main" id="{E85C3D76-CB55-0FB3-F677-F245E3B23AF8}"/>
              </a:ext>
            </a:extLst>
          </p:cNvPr>
          <p:cNvSpPr txBox="1">
            <a:spLocks/>
          </p:cNvSpPr>
          <p:nvPr/>
        </p:nvSpPr>
        <p:spPr>
          <a:xfrm>
            <a:off x="457199" y="687400"/>
            <a:ext cx="7793831"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E. Ứng dụng của robot tự hành tránh vật cản:</a:t>
            </a:r>
          </a:p>
          <a:p>
            <a:endParaRPr lang="en" sz="2400" b="1">
              <a:solidFill>
                <a:srgbClr val="00CFCC"/>
              </a:solidFill>
              <a:latin typeface="Maven Pro" panose="020B0604020202020204" charset="0"/>
            </a:endParaRPr>
          </a:p>
        </p:txBody>
      </p:sp>
    </p:spTree>
    <p:extLst>
      <p:ext uri="{BB962C8B-B14F-4D97-AF65-F5344CB8AC3E}">
        <p14:creationId xmlns:p14="http://schemas.microsoft.com/office/powerpoint/2010/main" val="2792320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bot-tu-hanh-tranh-vat-can-la-gi">
            <a:extLst>
              <a:ext uri="{FF2B5EF4-FFF2-40B4-BE49-F238E27FC236}">
                <a16:creationId xmlns:a16="http://schemas.microsoft.com/office/drawing/2014/main" id="{0827B096-ED95-DD4E-9937-76A0F827A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570954"/>
            <a:ext cx="3552826" cy="20015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ông nghệ tránh vật cản: Deebot T8 max vs Deebot T8 AIVI - phiên bản nào  hiệu quả hơn | Homebot.vn">
            <a:extLst>
              <a:ext uri="{FF2B5EF4-FFF2-40B4-BE49-F238E27FC236}">
                <a16:creationId xmlns:a16="http://schemas.microsoft.com/office/drawing/2014/main" id="{6AA62B5C-0BC1-3F45-D60A-5920FD52A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8781" y="1150144"/>
            <a:ext cx="2897981" cy="297511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105;p38">
            <a:extLst>
              <a:ext uri="{FF2B5EF4-FFF2-40B4-BE49-F238E27FC236}">
                <a16:creationId xmlns:a16="http://schemas.microsoft.com/office/drawing/2014/main" id="{859CE385-F3D8-E93C-3295-65064A99D712}"/>
              </a:ext>
            </a:extLst>
          </p:cNvPr>
          <p:cNvSpPr txBox="1">
            <a:spLocks/>
          </p:cNvSpPr>
          <p:nvPr/>
        </p:nvSpPr>
        <p:spPr>
          <a:xfrm>
            <a:off x="1247007" y="3733094"/>
            <a:ext cx="2354211"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buFont typeface="Maven Pro"/>
              <a:buNone/>
            </a:pPr>
            <a:r>
              <a:rPr lang="vi-VN" sz="1600">
                <a:solidFill>
                  <a:schemeClr val="bg1"/>
                </a:solidFill>
                <a:latin typeface="Maven Pro" panose="020B0604020202020204" charset="0"/>
              </a:rPr>
              <a:t>Vận chyển hàng hóa trong công nghiệp</a:t>
            </a:r>
          </a:p>
        </p:txBody>
      </p:sp>
      <p:sp>
        <p:nvSpPr>
          <p:cNvPr id="13" name="Google Shape;1105;p38">
            <a:extLst>
              <a:ext uri="{FF2B5EF4-FFF2-40B4-BE49-F238E27FC236}">
                <a16:creationId xmlns:a16="http://schemas.microsoft.com/office/drawing/2014/main" id="{A845486D-85DB-EA9E-F371-F4D89C27BD42}"/>
              </a:ext>
            </a:extLst>
          </p:cNvPr>
          <p:cNvSpPr txBox="1">
            <a:spLocks/>
          </p:cNvSpPr>
          <p:nvPr/>
        </p:nvSpPr>
        <p:spPr>
          <a:xfrm>
            <a:off x="5907113" y="4235538"/>
            <a:ext cx="2354211"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buFont typeface="Maven Pro"/>
              <a:buNone/>
            </a:pPr>
            <a:r>
              <a:rPr lang="vi-VN" sz="1600">
                <a:solidFill>
                  <a:schemeClr val="bg1"/>
                </a:solidFill>
                <a:latin typeface="Maven Pro" panose="020B0604020202020204" charset="0"/>
              </a:rPr>
              <a:t>Hút bụi trong các hộ gia đình</a:t>
            </a:r>
          </a:p>
        </p:txBody>
      </p:sp>
    </p:spTree>
    <p:extLst>
      <p:ext uri="{BB962C8B-B14F-4D97-AF65-F5344CB8AC3E}">
        <p14:creationId xmlns:p14="http://schemas.microsoft.com/office/powerpoint/2010/main" val="3297005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342900" y="772645"/>
            <a:ext cx="3752697" cy="4059121"/>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457200" y="945976"/>
            <a:ext cx="3619378" cy="3712457"/>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0E9492E4-CAE9-0C59-BA87-9881007C538F}"/>
              </a:ext>
            </a:extLst>
          </p:cNvPr>
          <p:cNvSpPr txBox="1"/>
          <p:nvPr/>
        </p:nvSpPr>
        <p:spPr>
          <a:xfrm>
            <a:off x="627554" y="1158925"/>
            <a:ext cx="3267730" cy="3277820"/>
          </a:xfrm>
          <a:prstGeom prst="rect">
            <a:avLst/>
          </a:prstGeom>
          <a:noFill/>
        </p:spPr>
        <p:txBody>
          <a:bodyPr wrap="square" rtlCol="0">
            <a:spAutoFit/>
          </a:bodyPr>
          <a:lstStyle/>
          <a:p>
            <a:r>
              <a:rPr lang="vi-VN" sz="2300" b="0" i="0">
                <a:solidFill>
                  <a:schemeClr val="bg1"/>
                </a:solidFill>
                <a:effectLst/>
                <a:latin typeface="+mj-lt"/>
              </a:rPr>
              <a:t>Cảm biến siêu âm là thiết bị cảm biến điện tử, được dùng để đo khoảng cách của một đối tượng mục tiêu bằng cách phát ra sóng siêu âm, sau đó âm thanh phản xạ được chuyển đổi thành tín hiệu điện</a:t>
            </a:r>
            <a:endParaRPr lang="vi-VN" sz="2300">
              <a:solidFill>
                <a:schemeClr val="bg1"/>
              </a:solidFill>
              <a:latin typeface="+mj-lt"/>
            </a:endParaRPr>
          </a:p>
        </p:txBody>
      </p:sp>
      <p:sp>
        <p:nvSpPr>
          <p:cNvPr id="3" name="Google Shape;477;p27">
            <a:extLst>
              <a:ext uri="{FF2B5EF4-FFF2-40B4-BE49-F238E27FC236}">
                <a16:creationId xmlns:a16="http://schemas.microsoft.com/office/drawing/2014/main" id="{B06FF78B-CFDC-717A-4251-106ECF2C69E4}"/>
              </a:ext>
            </a:extLst>
          </p:cNvPr>
          <p:cNvSpPr txBox="1">
            <a:spLocks/>
          </p:cNvSpPr>
          <p:nvPr/>
        </p:nvSpPr>
        <p:spPr>
          <a:xfrm>
            <a:off x="1113652" y="116322"/>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Cảm biến siêu âm:</a:t>
            </a:r>
            <a:endParaRPr lang="en" sz="2400" b="1">
              <a:solidFill>
                <a:srgbClr val="00CFCC"/>
              </a:solidFill>
              <a:latin typeface="Maven Pro" panose="020B0604020202020204" charset="0"/>
            </a:endParaRPr>
          </a:p>
        </p:txBody>
      </p:sp>
      <p:grpSp>
        <p:nvGrpSpPr>
          <p:cNvPr id="4" name="Google Shape;509;p28">
            <a:extLst>
              <a:ext uri="{FF2B5EF4-FFF2-40B4-BE49-F238E27FC236}">
                <a16:creationId xmlns:a16="http://schemas.microsoft.com/office/drawing/2014/main" id="{13B25659-DFB7-9BCC-E1D6-6D75D057468F}"/>
              </a:ext>
            </a:extLst>
          </p:cNvPr>
          <p:cNvGrpSpPr/>
          <p:nvPr/>
        </p:nvGrpSpPr>
        <p:grpSpPr>
          <a:xfrm>
            <a:off x="4834661" y="989482"/>
            <a:ext cx="2851442" cy="3213988"/>
            <a:chOff x="2501950" y="1507050"/>
            <a:chExt cx="2392350" cy="2696525"/>
          </a:xfrm>
        </p:grpSpPr>
        <p:sp>
          <p:nvSpPr>
            <p:cNvPr id="5" name="Google Shape;510;p28">
              <a:extLst>
                <a:ext uri="{FF2B5EF4-FFF2-40B4-BE49-F238E27FC236}">
                  <a16:creationId xmlns:a16="http://schemas.microsoft.com/office/drawing/2014/main" id="{D9F0373E-8C0F-E7D1-C42B-EAF5A235C0DF}"/>
                </a:ext>
              </a:extLst>
            </p:cNvPr>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1;p28">
              <a:extLst>
                <a:ext uri="{FF2B5EF4-FFF2-40B4-BE49-F238E27FC236}">
                  <a16:creationId xmlns:a16="http://schemas.microsoft.com/office/drawing/2014/main" id="{253ED2C2-DB00-9799-CEAC-5E665F442F8A}"/>
                </a:ext>
              </a:extLst>
            </p:cNvPr>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2;p28">
              <a:extLst>
                <a:ext uri="{FF2B5EF4-FFF2-40B4-BE49-F238E27FC236}">
                  <a16:creationId xmlns:a16="http://schemas.microsoft.com/office/drawing/2014/main" id="{22305836-5DF7-D575-2C92-C364B27D9E6C}"/>
                </a:ext>
              </a:extLst>
            </p:cNvPr>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3;p28">
              <a:extLst>
                <a:ext uri="{FF2B5EF4-FFF2-40B4-BE49-F238E27FC236}">
                  <a16:creationId xmlns:a16="http://schemas.microsoft.com/office/drawing/2014/main" id="{C0B40F2E-00A5-01AA-3054-174B66A454A8}"/>
                </a:ext>
              </a:extLst>
            </p:cNvPr>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4;p28">
              <a:extLst>
                <a:ext uri="{FF2B5EF4-FFF2-40B4-BE49-F238E27FC236}">
                  <a16:creationId xmlns:a16="http://schemas.microsoft.com/office/drawing/2014/main" id="{9A27BF36-2497-966C-31EF-4DCE422494D2}"/>
                </a:ext>
              </a:extLst>
            </p:cNvPr>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5;p28">
              <a:extLst>
                <a:ext uri="{FF2B5EF4-FFF2-40B4-BE49-F238E27FC236}">
                  <a16:creationId xmlns:a16="http://schemas.microsoft.com/office/drawing/2014/main" id="{13DEA3C8-BE65-5E4B-8DA5-2C421789880F}"/>
                </a:ext>
              </a:extLst>
            </p:cNvPr>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6;p28">
              <a:extLst>
                <a:ext uri="{FF2B5EF4-FFF2-40B4-BE49-F238E27FC236}">
                  <a16:creationId xmlns:a16="http://schemas.microsoft.com/office/drawing/2014/main" id="{2943C9E2-24CA-370F-4F00-802DA9BA7FBE}"/>
                </a:ext>
              </a:extLst>
            </p:cNvPr>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28">
              <a:extLst>
                <a:ext uri="{FF2B5EF4-FFF2-40B4-BE49-F238E27FC236}">
                  <a16:creationId xmlns:a16="http://schemas.microsoft.com/office/drawing/2014/main" id="{AA54FD53-17D0-7C98-A17B-E0CF162EEE51}"/>
                </a:ext>
              </a:extLst>
            </p:cNvPr>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28">
              <a:extLst>
                <a:ext uri="{FF2B5EF4-FFF2-40B4-BE49-F238E27FC236}">
                  <a16:creationId xmlns:a16="http://schemas.microsoft.com/office/drawing/2014/main" id="{1D12AB9F-C653-1388-6742-0467545836E7}"/>
                </a:ext>
              </a:extLst>
            </p:cNvPr>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28">
              <a:extLst>
                <a:ext uri="{FF2B5EF4-FFF2-40B4-BE49-F238E27FC236}">
                  <a16:creationId xmlns:a16="http://schemas.microsoft.com/office/drawing/2014/main" id="{B62A356D-E8A0-20B1-81FA-D44699FA2454}"/>
                </a:ext>
              </a:extLst>
            </p:cNvPr>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0;p28">
              <a:extLst>
                <a:ext uri="{FF2B5EF4-FFF2-40B4-BE49-F238E27FC236}">
                  <a16:creationId xmlns:a16="http://schemas.microsoft.com/office/drawing/2014/main" id="{E14F54D7-9DDD-008F-5686-F4EA83135799}"/>
                </a:ext>
              </a:extLst>
            </p:cNvPr>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1;p28">
              <a:extLst>
                <a:ext uri="{FF2B5EF4-FFF2-40B4-BE49-F238E27FC236}">
                  <a16:creationId xmlns:a16="http://schemas.microsoft.com/office/drawing/2014/main" id="{C7572288-A9EA-B941-7F22-908C44739B8D}"/>
                </a:ext>
              </a:extLst>
            </p:cNvPr>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2;p28">
              <a:extLst>
                <a:ext uri="{FF2B5EF4-FFF2-40B4-BE49-F238E27FC236}">
                  <a16:creationId xmlns:a16="http://schemas.microsoft.com/office/drawing/2014/main" id="{30495CCC-A274-3741-69B5-4A4C988D4F9C}"/>
                </a:ext>
              </a:extLst>
            </p:cNvPr>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3;p28">
              <a:extLst>
                <a:ext uri="{FF2B5EF4-FFF2-40B4-BE49-F238E27FC236}">
                  <a16:creationId xmlns:a16="http://schemas.microsoft.com/office/drawing/2014/main" id="{94EE3E5C-703C-28D8-0AEF-717185304794}"/>
                </a:ext>
              </a:extLst>
            </p:cNvPr>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4;p28">
              <a:extLst>
                <a:ext uri="{FF2B5EF4-FFF2-40B4-BE49-F238E27FC236}">
                  <a16:creationId xmlns:a16="http://schemas.microsoft.com/office/drawing/2014/main" id="{B094C67D-5DBD-4417-5545-C814D6ED52E0}"/>
                </a:ext>
              </a:extLst>
            </p:cNvPr>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5;p28">
              <a:extLst>
                <a:ext uri="{FF2B5EF4-FFF2-40B4-BE49-F238E27FC236}">
                  <a16:creationId xmlns:a16="http://schemas.microsoft.com/office/drawing/2014/main" id="{8F4A27F9-574B-C9D2-CE1D-F4114167153A}"/>
                </a:ext>
              </a:extLst>
            </p:cNvPr>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6;p28">
              <a:extLst>
                <a:ext uri="{FF2B5EF4-FFF2-40B4-BE49-F238E27FC236}">
                  <a16:creationId xmlns:a16="http://schemas.microsoft.com/office/drawing/2014/main" id="{DB6AE97E-122E-E8D0-0323-7D8390AD8ABE}"/>
                </a:ext>
              </a:extLst>
            </p:cNvPr>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p28">
              <a:extLst>
                <a:ext uri="{FF2B5EF4-FFF2-40B4-BE49-F238E27FC236}">
                  <a16:creationId xmlns:a16="http://schemas.microsoft.com/office/drawing/2014/main" id="{CCD0CE5D-4208-79F7-F6F5-E473741E7331}"/>
                </a:ext>
              </a:extLst>
            </p:cNvPr>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28">
              <a:extLst>
                <a:ext uri="{FF2B5EF4-FFF2-40B4-BE49-F238E27FC236}">
                  <a16:creationId xmlns:a16="http://schemas.microsoft.com/office/drawing/2014/main" id="{A4095F3D-CEFA-2DDA-A3E1-516682F17025}"/>
                </a:ext>
              </a:extLst>
            </p:cNvPr>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29;p28">
            <a:extLst>
              <a:ext uri="{FF2B5EF4-FFF2-40B4-BE49-F238E27FC236}">
                <a16:creationId xmlns:a16="http://schemas.microsoft.com/office/drawing/2014/main" id="{D1AAE500-F200-E66D-E73E-F8535577C270}"/>
              </a:ext>
            </a:extLst>
          </p:cNvPr>
          <p:cNvGrpSpPr/>
          <p:nvPr/>
        </p:nvGrpSpPr>
        <p:grpSpPr>
          <a:xfrm>
            <a:off x="7686104" y="-476250"/>
            <a:ext cx="2291257" cy="2922300"/>
            <a:chOff x="4882900" y="-64350"/>
            <a:chExt cx="2493750" cy="2922300"/>
          </a:xfrm>
        </p:grpSpPr>
        <p:sp>
          <p:nvSpPr>
            <p:cNvPr id="25" name="Google Shape;530;p28">
              <a:extLst>
                <a:ext uri="{FF2B5EF4-FFF2-40B4-BE49-F238E27FC236}">
                  <a16:creationId xmlns:a16="http://schemas.microsoft.com/office/drawing/2014/main" id="{A293F63E-E100-A3F0-B0B2-D1379BBCE92C}"/>
                </a:ext>
              </a:extLst>
            </p:cNvPr>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28">
              <a:extLst>
                <a:ext uri="{FF2B5EF4-FFF2-40B4-BE49-F238E27FC236}">
                  <a16:creationId xmlns:a16="http://schemas.microsoft.com/office/drawing/2014/main" id="{A84707CD-7B98-63B1-6A16-DFE779BCDD4F}"/>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28">
              <a:extLst>
                <a:ext uri="{FF2B5EF4-FFF2-40B4-BE49-F238E27FC236}">
                  <a16:creationId xmlns:a16="http://schemas.microsoft.com/office/drawing/2014/main" id="{247F1E5D-5ACD-0CAB-D8AD-A72DA247A250}"/>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28">
              <a:extLst>
                <a:ext uri="{FF2B5EF4-FFF2-40B4-BE49-F238E27FC236}">
                  <a16:creationId xmlns:a16="http://schemas.microsoft.com/office/drawing/2014/main" id="{42B04945-F525-A369-7F73-046A991E0375}"/>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28">
              <a:extLst>
                <a:ext uri="{FF2B5EF4-FFF2-40B4-BE49-F238E27FC236}">
                  <a16:creationId xmlns:a16="http://schemas.microsoft.com/office/drawing/2014/main" id="{9BA69C0F-2395-8A95-8041-9B7A61A95B9B}"/>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HOT} Cảm biến siêu âm là gì? Ưu điểm và nhược điểm ra sao ...">
            <a:extLst>
              <a:ext uri="{FF2B5EF4-FFF2-40B4-BE49-F238E27FC236}">
                <a16:creationId xmlns:a16="http://schemas.microsoft.com/office/drawing/2014/main" id="{9229A8A5-E2DA-F2F7-3A25-B65B58F411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274" b="98291" l="0" r="98714"/>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5241339" y="1920027"/>
            <a:ext cx="2396573" cy="1602280"/>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477;p27">
            <a:extLst>
              <a:ext uri="{FF2B5EF4-FFF2-40B4-BE49-F238E27FC236}">
                <a16:creationId xmlns:a16="http://schemas.microsoft.com/office/drawing/2014/main" id="{6B5A8D6F-586D-942B-0183-CF304DFB0BB0}"/>
              </a:ext>
            </a:extLst>
          </p:cNvPr>
          <p:cNvSpPr txBox="1">
            <a:spLocks/>
          </p:cNvSpPr>
          <p:nvPr/>
        </p:nvSpPr>
        <p:spPr>
          <a:xfrm>
            <a:off x="407018" y="97502"/>
            <a:ext cx="995037"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4800">
                <a:solidFill>
                  <a:srgbClr val="00CFCC"/>
                </a:solidFill>
                <a:latin typeface="Share Tech" panose="020B0604020202020204" charset="0"/>
              </a:rPr>
              <a:t>02</a:t>
            </a:r>
            <a:endParaRPr lang="en" sz="4800">
              <a:solidFill>
                <a:srgbClr val="00CFCC"/>
              </a:solidFill>
              <a:latin typeface="Share Tech" panose="020B0604020202020204" charset="0"/>
            </a:endParaRPr>
          </a:p>
        </p:txBody>
      </p:sp>
    </p:spTree>
    <p:extLst>
      <p:ext uri="{BB962C8B-B14F-4D97-AF65-F5344CB8AC3E}">
        <p14:creationId xmlns:p14="http://schemas.microsoft.com/office/powerpoint/2010/main" val="3230826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2003575"/>
            <a:ext cx="75240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2111850"/>
            <a:ext cx="72567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0E9492E4-CAE9-0C59-BA87-9881007C538F}"/>
              </a:ext>
            </a:extLst>
          </p:cNvPr>
          <p:cNvSpPr txBox="1"/>
          <p:nvPr/>
        </p:nvSpPr>
        <p:spPr>
          <a:xfrm>
            <a:off x="1114425" y="2286001"/>
            <a:ext cx="6915150" cy="1661993"/>
          </a:xfrm>
          <a:prstGeom prst="rect">
            <a:avLst/>
          </a:prstGeom>
          <a:noFill/>
        </p:spPr>
        <p:txBody>
          <a:bodyPr wrap="square" rtlCol="0">
            <a:spAutoFit/>
          </a:bodyPr>
          <a:lstStyle/>
          <a:p>
            <a:r>
              <a:rPr lang="vi-VN" sz="1700" b="0" i="0">
                <a:solidFill>
                  <a:schemeClr val="bg1"/>
                </a:solidFill>
                <a:effectLst/>
                <a:latin typeface="+mj-lt"/>
              </a:rPr>
              <a:t>Cảm biến siêu âm hoạt động dựa trên quá trình phát và thu nhận tín hiệu; hệ thống cảm biến sẽ liên tục phát ra các sóng âm có tần số cao hơn mức mà con người có thể nghe và có tốc độ lan truyền nhanh, mạnh. Khi các sóng âm này gặp phải bề mặt vật cản như chất rắn hay chất lỏng thì sẽ tạo ra các bước sóng phản xạ lại. Thiết bị cảm biến sẽ tiếp nhận sóng phản xạ, phân tích và xác định chính xác khoảng cách từ cảm biến đến vật cản.</a:t>
            </a:r>
            <a:endParaRPr lang="vi-VN" sz="1700">
              <a:solidFill>
                <a:schemeClr val="bg1"/>
              </a:solidFill>
              <a:latin typeface="+mj-lt"/>
            </a:endParaRPr>
          </a:p>
        </p:txBody>
      </p:sp>
      <p:sp>
        <p:nvSpPr>
          <p:cNvPr id="3" name="Google Shape;477;p27">
            <a:extLst>
              <a:ext uri="{FF2B5EF4-FFF2-40B4-BE49-F238E27FC236}">
                <a16:creationId xmlns:a16="http://schemas.microsoft.com/office/drawing/2014/main" id="{B06FF78B-CFDC-717A-4251-106ECF2C69E4}"/>
              </a:ext>
            </a:extLst>
          </p:cNvPr>
          <p:cNvSpPr txBox="1">
            <a:spLocks/>
          </p:cNvSpPr>
          <p:nvPr/>
        </p:nvSpPr>
        <p:spPr>
          <a:xfrm>
            <a:off x="457200" y="580240"/>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A. Nguyên lý hoạt động:</a:t>
            </a:r>
            <a:endParaRPr lang="en" sz="2400" b="1">
              <a:solidFill>
                <a:srgbClr val="00CFCC"/>
              </a:solidFill>
              <a:latin typeface="Maven Pro" panose="020B0604020202020204" charset="0"/>
            </a:endParaRPr>
          </a:p>
        </p:txBody>
      </p:sp>
    </p:spTree>
    <p:extLst>
      <p:ext uri="{BB962C8B-B14F-4D97-AF65-F5344CB8AC3E}">
        <p14:creationId xmlns:p14="http://schemas.microsoft.com/office/powerpoint/2010/main" val="807703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701" name="Google Shape;701;p33"/>
          <p:cNvSpPr txBox="1">
            <a:spLocks noGrp="1"/>
          </p:cNvSpPr>
          <p:nvPr>
            <p:ph type="ctrTitle" idx="4294967295"/>
          </p:nvPr>
        </p:nvSpPr>
        <p:spPr>
          <a:xfrm>
            <a:off x="918012" y="1609288"/>
            <a:ext cx="6340037" cy="518959"/>
          </a:xfrm>
          <a:prstGeom prst="rect">
            <a:avLst/>
          </a:prstGeom>
        </p:spPr>
        <p:txBody>
          <a:bodyPr spcFirstLastPara="1" wrap="square" lIns="91425" tIns="91425" rIns="91425" bIns="91425" anchor="b" anchorCtr="0">
            <a:noAutofit/>
          </a:bodyPr>
          <a:lstStyle/>
          <a:p>
            <a:r>
              <a:rPr lang="en-US" sz="1800" b="0" i="0">
                <a:solidFill>
                  <a:schemeClr val="bg1"/>
                </a:solidFill>
                <a:effectLst/>
                <a:latin typeface="Times New Roman" panose="02020603050405020304" pitchFamily="18" charset="0"/>
                <a:cs typeface="Times New Roman" panose="02020603050405020304" pitchFamily="18" charset="0"/>
              </a:rPr>
              <a:t>Đo khoảng cách (Ranging Measurement) </a:t>
            </a:r>
            <a:endParaRPr lang="vi-VN" sz="4000" i="0">
              <a:solidFill>
                <a:schemeClr val="bg1"/>
              </a:solidFill>
              <a:effectLst/>
              <a:latin typeface="Times New Roman" panose="02020603050405020304" pitchFamily="18" charset="0"/>
              <a:cs typeface="Times New Roman" panose="02020603050405020304" pitchFamily="18" charset="0"/>
            </a:endParaRPr>
          </a:p>
        </p:txBody>
      </p:sp>
      <p:sp>
        <p:nvSpPr>
          <p:cNvPr id="703" name="Google Shape;703;p33"/>
          <p:cNvSpPr/>
          <p:nvPr/>
        </p:nvSpPr>
        <p:spPr>
          <a:xfrm>
            <a:off x="493781" y="1763352"/>
            <a:ext cx="286050" cy="284146"/>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txBox="1">
            <a:spLocks noGrp="1"/>
          </p:cNvSpPr>
          <p:nvPr>
            <p:ph type="ctrTitle" idx="4294967295"/>
          </p:nvPr>
        </p:nvSpPr>
        <p:spPr>
          <a:xfrm>
            <a:off x="918013" y="3394807"/>
            <a:ext cx="6340037" cy="518959"/>
          </a:xfrm>
          <a:prstGeom prst="rect">
            <a:avLst/>
          </a:prstGeom>
        </p:spPr>
        <p:txBody>
          <a:bodyPr spcFirstLastPara="1" wrap="square" lIns="91425" tIns="91425" rIns="91425" bIns="91425" anchor="b" anchorCtr="0">
            <a:noAutofit/>
          </a:bodyPr>
          <a:lstStyle/>
          <a:p>
            <a:r>
              <a:rPr lang="vi-VN" sz="1800" b="0" i="0">
                <a:solidFill>
                  <a:schemeClr val="bg1"/>
                </a:solidFill>
                <a:effectLst/>
                <a:latin typeface="Times New Roman" panose="02020603050405020304" pitchFamily="18" charset="0"/>
                <a:cs typeface="Times New Roman" panose="02020603050405020304" pitchFamily="18" charset="0"/>
              </a:rPr>
              <a:t>Phát hiện loại bề mặt (Surface Type Detection):</a:t>
            </a:r>
            <a:endParaRPr lang="vi-VN" sz="4000" i="0">
              <a:solidFill>
                <a:schemeClr val="bg1"/>
              </a:solidFill>
              <a:effectLst/>
              <a:latin typeface="Times New Roman" panose="02020603050405020304" pitchFamily="18" charset="0"/>
              <a:cs typeface="Times New Roman" panose="02020603050405020304" pitchFamily="18" charset="0"/>
            </a:endParaRPr>
          </a:p>
        </p:txBody>
      </p:sp>
      <p:sp>
        <p:nvSpPr>
          <p:cNvPr id="706" name="Google Shape;706;p33"/>
          <p:cNvSpPr/>
          <p:nvPr/>
        </p:nvSpPr>
        <p:spPr>
          <a:xfrm>
            <a:off x="493781" y="2635120"/>
            <a:ext cx="286050" cy="284146"/>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93781" y="3536783"/>
            <a:ext cx="286050" cy="284146"/>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7;p27">
            <a:extLst>
              <a:ext uri="{FF2B5EF4-FFF2-40B4-BE49-F238E27FC236}">
                <a16:creationId xmlns:a16="http://schemas.microsoft.com/office/drawing/2014/main" id="{8852B038-CC4C-DE1D-3D8B-83D734F3D198}"/>
              </a:ext>
            </a:extLst>
          </p:cNvPr>
          <p:cNvSpPr txBox="1">
            <a:spLocks/>
          </p:cNvSpPr>
          <p:nvPr/>
        </p:nvSpPr>
        <p:spPr>
          <a:xfrm>
            <a:off x="341078" y="230863"/>
            <a:ext cx="4988155"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B. Ứng dụng cảm biến siêu âm</a:t>
            </a:r>
            <a:endParaRPr lang="en" sz="2400" b="1">
              <a:solidFill>
                <a:srgbClr val="00CFCC"/>
              </a:solidFill>
              <a:latin typeface="Maven Pro" panose="020B0604020202020204" charset="0"/>
            </a:endParaRPr>
          </a:p>
        </p:txBody>
      </p:sp>
      <p:sp>
        <p:nvSpPr>
          <p:cNvPr id="6" name="Google Shape;701;p33">
            <a:extLst>
              <a:ext uri="{FF2B5EF4-FFF2-40B4-BE49-F238E27FC236}">
                <a16:creationId xmlns:a16="http://schemas.microsoft.com/office/drawing/2014/main" id="{94A1F8FF-9335-47B0-3C86-5BDE46E24209}"/>
              </a:ext>
            </a:extLst>
          </p:cNvPr>
          <p:cNvSpPr txBox="1">
            <a:spLocks/>
          </p:cNvSpPr>
          <p:nvPr/>
        </p:nvSpPr>
        <p:spPr>
          <a:xfrm>
            <a:off x="918013" y="2505150"/>
            <a:ext cx="6340037" cy="5189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r>
              <a:rPr lang="en-US" sz="1800" b="0" i="0">
                <a:solidFill>
                  <a:schemeClr val="bg1"/>
                </a:solidFill>
                <a:effectLst/>
                <a:latin typeface="Times New Roman" panose="02020603050405020304" pitchFamily="18" charset="0"/>
                <a:cs typeface="Times New Roman" panose="02020603050405020304" pitchFamily="18" charset="0"/>
              </a:rPr>
              <a:t>Phát hiện gần: (Proximity Detection)</a:t>
            </a:r>
            <a:endParaRPr lang="vi-VN" sz="4000" i="0">
              <a:solidFill>
                <a:schemeClr val="bg1"/>
              </a:solidFill>
              <a:effectLst/>
              <a:latin typeface="Times New Roman" panose="02020603050405020304" pitchFamily="18" charset="0"/>
              <a:cs typeface="Times New Roman" panose="02020603050405020304" pitchFamily="18" charset="0"/>
            </a:endParaRPr>
          </a:p>
        </p:txBody>
      </p:sp>
      <p:pic>
        <p:nvPicPr>
          <p:cNvPr id="2050" name="Picture 2" descr="Ứng Dụng Cảm Biến Siêu Âm Công Nghiệp | Nước - Nước Thải">
            <a:extLst>
              <a:ext uri="{FF2B5EF4-FFF2-40B4-BE49-F238E27FC236}">
                <a16:creationId xmlns:a16="http://schemas.microsoft.com/office/drawing/2014/main" id="{61222F16-6E54-E162-B98B-7D2140891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588" y="1522884"/>
            <a:ext cx="2544795" cy="196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878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342900" y="772645"/>
            <a:ext cx="3752697" cy="4059121"/>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457200" y="945976"/>
            <a:ext cx="3619378" cy="3712457"/>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0E9492E4-CAE9-0C59-BA87-9881007C538F}"/>
              </a:ext>
            </a:extLst>
          </p:cNvPr>
          <p:cNvSpPr txBox="1"/>
          <p:nvPr/>
        </p:nvSpPr>
        <p:spPr>
          <a:xfrm>
            <a:off x="627554" y="1158925"/>
            <a:ext cx="3267730" cy="3363293"/>
          </a:xfrm>
          <a:prstGeom prst="rect">
            <a:avLst/>
          </a:prstGeom>
          <a:noFill/>
        </p:spPr>
        <p:txBody>
          <a:bodyPr wrap="square" rtlCol="0">
            <a:spAutoFit/>
          </a:bodyPr>
          <a:lstStyle/>
          <a:p>
            <a:pPr>
              <a:lnSpc>
                <a:spcPct val="107000"/>
              </a:lnSpc>
              <a:spcAft>
                <a:spcPts val="800"/>
              </a:spcAft>
            </a:pPr>
            <a:r>
              <a:rPr lang="vi-VN" sz="2000">
                <a:solidFill>
                  <a:schemeClr val="bg1"/>
                </a:solidFill>
                <a:effectLst/>
                <a:latin typeface="+mj-lt"/>
              </a:rPr>
              <a:t>Cảm biến hồng ngoại được sử dụng để dò và theo dõi đường line trên mặt đất. Cảm biến này phát ra tia hồng ngoại và đo lường mức độ phản xạ từ bề mặt đất. Dựa vào sự phản xạ này, robot có thể xác định vị trí của đường line và điều chỉnh hướng di chuyển của mình.</a:t>
            </a:r>
            <a:endParaRPr lang="vi-VN" sz="1600">
              <a:solidFill>
                <a:schemeClr val="bg1"/>
              </a:solidFill>
              <a:effectLst/>
              <a:latin typeface="+mj-lt"/>
              <a:ea typeface="Calibri" panose="020F0502020204030204" pitchFamily="34" charset="0"/>
            </a:endParaRPr>
          </a:p>
        </p:txBody>
      </p:sp>
      <p:sp>
        <p:nvSpPr>
          <p:cNvPr id="3" name="Google Shape;477;p27">
            <a:extLst>
              <a:ext uri="{FF2B5EF4-FFF2-40B4-BE49-F238E27FC236}">
                <a16:creationId xmlns:a16="http://schemas.microsoft.com/office/drawing/2014/main" id="{B06FF78B-CFDC-717A-4251-106ECF2C69E4}"/>
              </a:ext>
            </a:extLst>
          </p:cNvPr>
          <p:cNvSpPr txBox="1">
            <a:spLocks/>
          </p:cNvSpPr>
          <p:nvPr/>
        </p:nvSpPr>
        <p:spPr>
          <a:xfrm>
            <a:off x="1113652" y="116322"/>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Cảm biến hồng ngoại:</a:t>
            </a:r>
            <a:endParaRPr lang="en" sz="2400" b="1">
              <a:solidFill>
                <a:srgbClr val="00CFCC"/>
              </a:solidFill>
              <a:latin typeface="Maven Pro" panose="020B0604020202020204" charset="0"/>
            </a:endParaRPr>
          </a:p>
        </p:txBody>
      </p:sp>
      <p:grpSp>
        <p:nvGrpSpPr>
          <p:cNvPr id="4" name="Google Shape;509;p28">
            <a:extLst>
              <a:ext uri="{FF2B5EF4-FFF2-40B4-BE49-F238E27FC236}">
                <a16:creationId xmlns:a16="http://schemas.microsoft.com/office/drawing/2014/main" id="{13B25659-DFB7-9BCC-E1D6-6D75D057468F}"/>
              </a:ext>
            </a:extLst>
          </p:cNvPr>
          <p:cNvGrpSpPr/>
          <p:nvPr/>
        </p:nvGrpSpPr>
        <p:grpSpPr>
          <a:xfrm>
            <a:off x="4834661" y="989482"/>
            <a:ext cx="2851442" cy="3213988"/>
            <a:chOff x="2501950" y="1507050"/>
            <a:chExt cx="2392350" cy="2696525"/>
          </a:xfrm>
        </p:grpSpPr>
        <p:sp>
          <p:nvSpPr>
            <p:cNvPr id="5" name="Google Shape;510;p28">
              <a:extLst>
                <a:ext uri="{FF2B5EF4-FFF2-40B4-BE49-F238E27FC236}">
                  <a16:creationId xmlns:a16="http://schemas.microsoft.com/office/drawing/2014/main" id="{D9F0373E-8C0F-E7D1-C42B-EAF5A235C0DF}"/>
                </a:ext>
              </a:extLst>
            </p:cNvPr>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1;p28">
              <a:extLst>
                <a:ext uri="{FF2B5EF4-FFF2-40B4-BE49-F238E27FC236}">
                  <a16:creationId xmlns:a16="http://schemas.microsoft.com/office/drawing/2014/main" id="{253ED2C2-DB00-9799-CEAC-5E665F442F8A}"/>
                </a:ext>
              </a:extLst>
            </p:cNvPr>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2;p28">
              <a:extLst>
                <a:ext uri="{FF2B5EF4-FFF2-40B4-BE49-F238E27FC236}">
                  <a16:creationId xmlns:a16="http://schemas.microsoft.com/office/drawing/2014/main" id="{22305836-5DF7-D575-2C92-C364B27D9E6C}"/>
                </a:ext>
              </a:extLst>
            </p:cNvPr>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3;p28">
              <a:extLst>
                <a:ext uri="{FF2B5EF4-FFF2-40B4-BE49-F238E27FC236}">
                  <a16:creationId xmlns:a16="http://schemas.microsoft.com/office/drawing/2014/main" id="{C0B40F2E-00A5-01AA-3054-174B66A454A8}"/>
                </a:ext>
              </a:extLst>
            </p:cNvPr>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4;p28">
              <a:extLst>
                <a:ext uri="{FF2B5EF4-FFF2-40B4-BE49-F238E27FC236}">
                  <a16:creationId xmlns:a16="http://schemas.microsoft.com/office/drawing/2014/main" id="{9A27BF36-2497-966C-31EF-4DCE422494D2}"/>
                </a:ext>
              </a:extLst>
            </p:cNvPr>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5;p28">
              <a:extLst>
                <a:ext uri="{FF2B5EF4-FFF2-40B4-BE49-F238E27FC236}">
                  <a16:creationId xmlns:a16="http://schemas.microsoft.com/office/drawing/2014/main" id="{13DEA3C8-BE65-5E4B-8DA5-2C421789880F}"/>
                </a:ext>
              </a:extLst>
            </p:cNvPr>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6;p28">
              <a:extLst>
                <a:ext uri="{FF2B5EF4-FFF2-40B4-BE49-F238E27FC236}">
                  <a16:creationId xmlns:a16="http://schemas.microsoft.com/office/drawing/2014/main" id="{2943C9E2-24CA-370F-4F00-802DA9BA7FBE}"/>
                </a:ext>
              </a:extLst>
            </p:cNvPr>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28">
              <a:extLst>
                <a:ext uri="{FF2B5EF4-FFF2-40B4-BE49-F238E27FC236}">
                  <a16:creationId xmlns:a16="http://schemas.microsoft.com/office/drawing/2014/main" id="{AA54FD53-17D0-7C98-A17B-E0CF162EEE51}"/>
                </a:ext>
              </a:extLst>
            </p:cNvPr>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28">
              <a:extLst>
                <a:ext uri="{FF2B5EF4-FFF2-40B4-BE49-F238E27FC236}">
                  <a16:creationId xmlns:a16="http://schemas.microsoft.com/office/drawing/2014/main" id="{1D12AB9F-C653-1388-6742-0467545836E7}"/>
                </a:ext>
              </a:extLst>
            </p:cNvPr>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28">
              <a:extLst>
                <a:ext uri="{FF2B5EF4-FFF2-40B4-BE49-F238E27FC236}">
                  <a16:creationId xmlns:a16="http://schemas.microsoft.com/office/drawing/2014/main" id="{B62A356D-E8A0-20B1-81FA-D44699FA2454}"/>
                </a:ext>
              </a:extLst>
            </p:cNvPr>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0;p28">
              <a:extLst>
                <a:ext uri="{FF2B5EF4-FFF2-40B4-BE49-F238E27FC236}">
                  <a16:creationId xmlns:a16="http://schemas.microsoft.com/office/drawing/2014/main" id="{E14F54D7-9DDD-008F-5686-F4EA83135799}"/>
                </a:ext>
              </a:extLst>
            </p:cNvPr>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1;p28">
              <a:extLst>
                <a:ext uri="{FF2B5EF4-FFF2-40B4-BE49-F238E27FC236}">
                  <a16:creationId xmlns:a16="http://schemas.microsoft.com/office/drawing/2014/main" id="{C7572288-A9EA-B941-7F22-908C44739B8D}"/>
                </a:ext>
              </a:extLst>
            </p:cNvPr>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2;p28">
              <a:extLst>
                <a:ext uri="{FF2B5EF4-FFF2-40B4-BE49-F238E27FC236}">
                  <a16:creationId xmlns:a16="http://schemas.microsoft.com/office/drawing/2014/main" id="{30495CCC-A274-3741-69B5-4A4C988D4F9C}"/>
                </a:ext>
              </a:extLst>
            </p:cNvPr>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3;p28">
              <a:extLst>
                <a:ext uri="{FF2B5EF4-FFF2-40B4-BE49-F238E27FC236}">
                  <a16:creationId xmlns:a16="http://schemas.microsoft.com/office/drawing/2014/main" id="{94EE3E5C-703C-28D8-0AEF-717185304794}"/>
                </a:ext>
              </a:extLst>
            </p:cNvPr>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4;p28">
              <a:extLst>
                <a:ext uri="{FF2B5EF4-FFF2-40B4-BE49-F238E27FC236}">
                  <a16:creationId xmlns:a16="http://schemas.microsoft.com/office/drawing/2014/main" id="{B094C67D-5DBD-4417-5545-C814D6ED52E0}"/>
                </a:ext>
              </a:extLst>
            </p:cNvPr>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5;p28">
              <a:extLst>
                <a:ext uri="{FF2B5EF4-FFF2-40B4-BE49-F238E27FC236}">
                  <a16:creationId xmlns:a16="http://schemas.microsoft.com/office/drawing/2014/main" id="{8F4A27F9-574B-C9D2-CE1D-F4114167153A}"/>
                </a:ext>
              </a:extLst>
            </p:cNvPr>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6;p28">
              <a:extLst>
                <a:ext uri="{FF2B5EF4-FFF2-40B4-BE49-F238E27FC236}">
                  <a16:creationId xmlns:a16="http://schemas.microsoft.com/office/drawing/2014/main" id="{DB6AE97E-122E-E8D0-0323-7D8390AD8ABE}"/>
                </a:ext>
              </a:extLst>
            </p:cNvPr>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p28">
              <a:extLst>
                <a:ext uri="{FF2B5EF4-FFF2-40B4-BE49-F238E27FC236}">
                  <a16:creationId xmlns:a16="http://schemas.microsoft.com/office/drawing/2014/main" id="{CCD0CE5D-4208-79F7-F6F5-E473741E7331}"/>
                </a:ext>
              </a:extLst>
            </p:cNvPr>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28">
              <a:extLst>
                <a:ext uri="{FF2B5EF4-FFF2-40B4-BE49-F238E27FC236}">
                  <a16:creationId xmlns:a16="http://schemas.microsoft.com/office/drawing/2014/main" id="{A4095F3D-CEFA-2DDA-A3E1-516682F17025}"/>
                </a:ext>
              </a:extLst>
            </p:cNvPr>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29;p28">
            <a:extLst>
              <a:ext uri="{FF2B5EF4-FFF2-40B4-BE49-F238E27FC236}">
                <a16:creationId xmlns:a16="http://schemas.microsoft.com/office/drawing/2014/main" id="{D1AAE500-F200-E66D-E73E-F8535577C270}"/>
              </a:ext>
            </a:extLst>
          </p:cNvPr>
          <p:cNvGrpSpPr/>
          <p:nvPr/>
        </p:nvGrpSpPr>
        <p:grpSpPr>
          <a:xfrm>
            <a:off x="7686104" y="-476250"/>
            <a:ext cx="2291257" cy="2922300"/>
            <a:chOff x="4882900" y="-64350"/>
            <a:chExt cx="2493750" cy="2922300"/>
          </a:xfrm>
        </p:grpSpPr>
        <p:sp>
          <p:nvSpPr>
            <p:cNvPr id="25" name="Google Shape;530;p28">
              <a:extLst>
                <a:ext uri="{FF2B5EF4-FFF2-40B4-BE49-F238E27FC236}">
                  <a16:creationId xmlns:a16="http://schemas.microsoft.com/office/drawing/2014/main" id="{A293F63E-E100-A3F0-B0B2-D1379BBCE92C}"/>
                </a:ext>
              </a:extLst>
            </p:cNvPr>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28">
              <a:extLst>
                <a:ext uri="{FF2B5EF4-FFF2-40B4-BE49-F238E27FC236}">
                  <a16:creationId xmlns:a16="http://schemas.microsoft.com/office/drawing/2014/main" id="{A84707CD-7B98-63B1-6A16-DFE779BCDD4F}"/>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28">
              <a:extLst>
                <a:ext uri="{FF2B5EF4-FFF2-40B4-BE49-F238E27FC236}">
                  <a16:creationId xmlns:a16="http://schemas.microsoft.com/office/drawing/2014/main" id="{247F1E5D-5ACD-0CAB-D8AD-A72DA247A250}"/>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28">
              <a:extLst>
                <a:ext uri="{FF2B5EF4-FFF2-40B4-BE49-F238E27FC236}">
                  <a16:creationId xmlns:a16="http://schemas.microsoft.com/office/drawing/2014/main" id="{42B04945-F525-A369-7F73-046A991E0375}"/>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28">
              <a:extLst>
                <a:ext uri="{FF2B5EF4-FFF2-40B4-BE49-F238E27FC236}">
                  <a16:creationId xmlns:a16="http://schemas.microsoft.com/office/drawing/2014/main" id="{9BA69C0F-2395-8A95-8041-9B7A61A95B9B}"/>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477;p27">
            <a:extLst>
              <a:ext uri="{FF2B5EF4-FFF2-40B4-BE49-F238E27FC236}">
                <a16:creationId xmlns:a16="http://schemas.microsoft.com/office/drawing/2014/main" id="{6B5A8D6F-586D-942B-0183-CF304DFB0BB0}"/>
              </a:ext>
            </a:extLst>
          </p:cNvPr>
          <p:cNvSpPr txBox="1">
            <a:spLocks/>
          </p:cNvSpPr>
          <p:nvPr/>
        </p:nvSpPr>
        <p:spPr>
          <a:xfrm>
            <a:off x="407018" y="97502"/>
            <a:ext cx="995037"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4800">
                <a:solidFill>
                  <a:srgbClr val="00CFCC"/>
                </a:solidFill>
                <a:latin typeface="Share Tech" panose="020B0604020202020204" charset="0"/>
              </a:rPr>
              <a:t>03</a:t>
            </a:r>
            <a:endParaRPr lang="en" sz="4800">
              <a:solidFill>
                <a:srgbClr val="00CFCC"/>
              </a:solidFill>
              <a:latin typeface="Share Tech" panose="020B0604020202020204" charset="0"/>
            </a:endParaRPr>
          </a:p>
        </p:txBody>
      </p:sp>
      <p:pic>
        <p:nvPicPr>
          <p:cNvPr id="31" name="image12.png" descr="Cảm Biến Vật Cản Hồng Ngoại">
            <a:extLst>
              <a:ext uri="{FF2B5EF4-FFF2-40B4-BE49-F238E27FC236}">
                <a16:creationId xmlns:a16="http://schemas.microsoft.com/office/drawing/2014/main" id="{CFCCFD15-DAD2-516C-D933-C67439891338}"/>
              </a:ext>
            </a:extLst>
          </p:cNvPr>
          <p:cNvPicPr/>
          <p:nvPr/>
        </p:nvPicPr>
        <p:blipFill>
          <a:blip r:embed="rId3"/>
          <a:srcRect/>
          <a:stretch>
            <a:fillRect/>
          </a:stretch>
        </p:blipFill>
        <p:spPr>
          <a:xfrm>
            <a:off x="5290696" y="1766521"/>
            <a:ext cx="2199799" cy="1966181"/>
          </a:xfrm>
          <a:prstGeom prst="rect">
            <a:avLst/>
          </a:prstGeom>
          <a:ln/>
        </p:spPr>
      </p:pic>
    </p:spTree>
    <p:extLst>
      <p:ext uri="{BB962C8B-B14F-4D97-AF65-F5344CB8AC3E}">
        <p14:creationId xmlns:p14="http://schemas.microsoft.com/office/powerpoint/2010/main" val="3297590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2003575"/>
            <a:ext cx="75240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2111850"/>
            <a:ext cx="72567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0E9492E4-CAE9-0C59-BA87-9881007C538F}"/>
              </a:ext>
            </a:extLst>
          </p:cNvPr>
          <p:cNvSpPr txBox="1"/>
          <p:nvPr/>
        </p:nvSpPr>
        <p:spPr>
          <a:xfrm>
            <a:off x="1114425" y="2135977"/>
            <a:ext cx="6915150" cy="1983107"/>
          </a:xfrm>
          <a:prstGeom prst="rect">
            <a:avLst/>
          </a:prstGeom>
          <a:noFill/>
        </p:spPr>
        <p:txBody>
          <a:bodyPr wrap="square" rtlCol="0">
            <a:spAutoFit/>
          </a:bodyPr>
          <a:lstStyle/>
          <a:p>
            <a:pPr>
              <a:lnSpc>
                <a:spcPct val="115000"/>
              </a:lnSpc>
              <a:spcAft>
                <a:spcPts val="800"/>
              </a:spcAft>
            </a:pPr>
            <a:r>
              <a:rPr lang="vi-VN" sz="1800">
                <a:solidFill>
                  <a:schemeClr val="bg1"/>
                </a:solidFill>
                <a:latin typeface="+mj-lt"/>
                <a:ea typeface="Arial" panose="020B0604020202020204" pitchFamily="34" charset="0"/>
              </a:rPr>
              <a:t>D</a:t>
            </a:r>
            <a:r>
              <a:rPr lang="vi-VN" sz="1800">
                <a:solidFill>
                  <a:schemeClr val="bg1"/>
                </a:solidFill>
                <a:effectLst/>
                <a:latin typeface="+mj-lt"/>
                <a:ea typeface="Arial" panose="020B0604020202020204" pitchFamily="34" charset="0"/>
              </a:rPr>
              <a:t>ựa trên khả năng của các vật liệu nhạy quang để hấp thụ các tia hồng ngoại và phát ra một tín hiệu điện. Khi có vật thể ấy phát ra nhiệt độ và bức xạ hồng ngoại, cảm biến sẽ thu nhận tín hiệu của vật thể và chuyển đến mạch xử lý hoặc vi điều khiển. Sau đó hệ thống hỗ trợ cảm biến sẽ thực hiện một số chức năng như điều khiển các thiết bị hay báo động khi cần thiết.</a:t>
            </a:r>
            <a:endParaRPr lang="vi-VN" sz="1800">
              <a:solidFill>
                <a:schemeClr val="bg1"/>
              </a:solidFill>
              <a:effectLst/>
              <a:latin typeface="+mj-lt"/>
              <a:ea typeface="Calibri" panose="020F0502020204030204" pitchFamily="34" charset="0"/>
            </a:endParaRPr>
          </a:p>
        </p:txBody>
      </p:sp>
      <p:sp>
        <p:nvSpPr>
          <p:cNvPr id="3" name="Google Shape;477;p27">
            <a:extLst>
              <a:ext uri="{FF2B5EF4-FFF2-40B4-BE49-F238E27FC236}">
                <a16:creationId xmlns:a16="http://schemas.microsoft.com/office/drawing/2014/main" id="{B06FF78B-CFDC-717A-4251-106ECF2C69E4}"/>
              </a:ext>
            </a:extLst>
          </p:cNvPr>
          <p:cNvSpPr txBox="1">
            <a:spLocks/>
          </p:cNvSpPr>
          <p:nvPr/>
        </p:nvSpPr>
        <p:spPr>
          <a:xfrm>
            <a:off x="457200" y="580240"/>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A. Nguyên lý hoạt động:</a:t>
            </a:r>
            <a:endParaRPr lang="en" sz="2400" b="1">
              <a:solidFill>
                <a:srgbClr val="00CFCC"/>
              </a:solidFill>
              <a:latin typeface="Maven Pro" panose="020B0604020202020204" charset="0"/>
            </a:endParaRPr>
          </a:p>
        </p:txBody>
      </p:sp>
    </p:spTree>
    <p:extLst>
      <p:ext uri="{BB962C8B-B14F-4D97-AF65-F5344CB8AC3E}">
        <p14:creationId xmlns:p14="http://schemas.microsoft.com/office/powerpoint/2010/main" val="418472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533442"/>
            <a:ext cx="7524000" cy="4610058"/>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620042"/>
            <a:ext cx="7256700" cy="4359152"/>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0E9492E4-CAE9-0C59-BA87-9881007C538F}"/>
              </a:ext>
            </a:extLst>
          </p:cNvPr>
          <p:cNvSpPr txBox="1"/>
          <p:nvPr/>
        </p:nvSpPr>
        <p:spPr>
          <a:xfrm>
            <a:off x="952957" y="582018"/>
            <a:ext cx="6915150" cy="4288995"/>
          </a:xfrm>
          <a:prstGeom prst="rect">
            <a:avLst/>
          </a:prstGeom>
          <a:noFill/>
        </p:spPr>
        <p:txBody>
          <a:bodyPr wrap="square" rtlCol="0">
            <a:spAutoFit/>
          </a:bodyPr>
          <a:lstStyle/>
          <a:p>
            <a:pPr lvl="0">
              <a:lnSpc>
                <a:spcPct val="115000"/>
              </a:lnSpc>
              <a:spcAft>
                <a:spcPts val="800"/>
              </a:spcAft>
            </a:pPr>
            <a:r>
              <a:rPr lang="vi-VN" sz="1800" b="1">
                <a:solidFill>
                  <a:schemeClr val="bg1"/>
                </a:solidFill>
                <a:effectLst/>
                <a:latin typeface="+mj-lt"/>
                <a:ea typeface="Arial" panose="020B0604020202020204" pitchFamily="34" charset="0"/>
              </a:rPr>
              <a:t>ưu điểm:</a:t>
            </a:r>
            <a:endParaRPr lang="vi-VN" sz="1800">
              <a:solidFill>
                <a:schemeClr val="bg1"/>
              </a:solidFill>
              <a:effectLst/>
              <a:latin typeface="+mj-lt"/>
              <a:ea typeface="Calibri" panose="020F0502020204030204" pitchFamily="34" charset="0"/>
            </a:endParaRPr>
          </a:p>
          <a:p>
            <a:pPr marL="342900" lvl="0" indent="-342900">
              <a:lnSpc>
                <a:spcPct val="115000"/>
              </a:lnSpc>
              <a:spcAft>
                <a:spcPts val="800"/>
              </a:spcAft>
              <a:buFont typeface="Symbol" panose="05050102010706020507" pitchFamily="18" charset="2"/>
              <a:buChar char="-"/>
            </a:pPr>
            <a:r>
              <a:rPr lang="vi-VN" sz="1800" u="none" strike="noStrike">
                <a:solidFill>
                  <a:schemeClr val="bg1"/>
                </a:solidFill>
                <a:effectLst/>
                <a:latin typeface="+mj-lt"/>
                <a:ea typeface="Arial" panose="020B0604020202020204" pitchFamily="34" charset="0"/>
              </a:rPr>
              <a:t>có thể điều chỉnh góc hoạt động dễ dàng theo ý muốn</a:t>
            </a:r>
            <a:endParaRPr lang="vi-VN" sz="1800" u="none" strike="noStrike">
              <a:solidFill>
                <a:schemeClr val="bg1"/>
              </a:solidFill>
              <a:effectLst/>
              <a:latin typeface="+mj-lt"/>
              <a:ea typeface="Calibri" panose="020F0502020204030204" pitchFamily="34" charset="0"/>
            </a:endParaRPr>
          </a:p>
          <a:p>
            <a:pPr marL="342900" lvl="0" indent="-342900">
              <a:lnSpc>
                <a:spcPct val="115000"/>
              </a:lnSpc>
              <a:spcAft>
                <a:spcPts val="800"/>
              </a:spcAft>
              <a:buFont typeface="Symbol" panose="05050102010706020507" pitchFamily="18" charset="2"/>
              <a:buChar char="-"/>
            </a:pPr>
            <a:r>
              <a:rPr lang="vi-VN" sz="1800" u="none" strike="noStrike">
                <a:solidFill>
                  <a:schemeClr val="bg1"/>
                </a:solidFill>
                <a:effectLst/>
                <a:latin typeface="+mj-lt"/>
                <a:ea typeface="Arial" panose="020B0604020202020204" pitchFamily="34" charset="0"/>
              </a:rPr>
              <a:t>giá thành tương đối rẻ so với các loại cảm biến khác trên thị trường</a:t>
            </a:r>
            <a:endParaRPr lang="vi-VN" sz="1800" u="none" strike="noStrike">
              <a:solidFill>
                <a:schemeClr val="bg1"/>
              </a:solidFill>
              <a:effectLst/>
              <a:latin typeface="+mj-lt"/>
              <a:ea typeface="Calibri" panose="020F0502020204030204" pitchFamily="34" charset="0"/>
            </a:endParaRPr>
          </a:p>
          <a:p>
            <a:pPr marL="342900" lvl="0" indent="-342900">
              <a:lnSpc>
                <a:spcPct val="115000"/>
              </a:lnSpc>
              <a:spcAft>
                <a:spcPts val="800"/>
              </a:spcAft>
              <a:buFont typeface="Symbol" panose="05050102010706020507" pitchFamily="18" charset="2"/>
              <a:buChar char="-"/>
            </a:pPr>
            <a:r>
              <a:rPr lang="vi-VN" sz="1800" u="none" strike="noStrike">
                <a:solidFill>
                  <a:schemeClr val="bg1"/>
                </a:solidFill>
                <a:effectLst/>
                <a:latin typeface="+mj-lt"/>
                <a:ea typeface="Arial" panose="020B0604020202020204" pitchFamily="34" charset="0"/>
              </a:rPr>
              <a:t>thiết kế và cấu tạo đơn giản</a:t>
            </a:r>
            <a:endParaRPr lang="vi-VN" sz="1800" u="none" strike="noStrike">
              <a:solidFill>
                <a:schemeClr val="bg1"/>
              </a:solidFill>
              <a:effectLst/>
              <a:latin typeface="+mj-lt"/>
              <a:ea typeface="Calibri" panose="020F0502020204030204" pitchFamily="34" charset="0"/>
            </a:endParaRPr>
          </a:p>
          <a:p>
            <a:pPr marL="342900" lvl="0" indent="-342900">
              <a:lnSpc>
                <a:spcPct val="115000"/>
              </a:lnSpc>
              <a:spcAft>
                <a:spcPts val="800"/>
              </a:spcAft>
              <a:buFont typeface="Symbol" panose="05050102010706020507" pitchFamily="18" charset="2"/>
              <a:buChar char="-"/>
            </a:pPr>
            <a:r>
              <a:rPr lang="vi-VN" sz="1800" u="none" strike="noStrike">
                <a:solidFill>
                  <a:schemeClr val="bg1"/>
                </a:solidFill>
                <a:effectLst/>
                <a:latin typeface="+mj-lt"/>
                <a:ea typeface="Arial" panose="020B0604020202020204" pitchFamily="34" charset="0"/>
              </a:rPr>
              <a:t>có độ nhạy cao có thể xác định các bức xạ hồng ngoại trong môi trường xung quanh</a:t>
            </a:r>
            <a:endParaRPr lang="vi-VN" sz="1800" u="none" strike="noStrike">
              <a:solidFill>
                <a:schemeClr val="bg1"/>
              </a:solidFill>
              <a:effectLst/>
              <a:latin typeface="+mj-lt"/>
              <a:ea typeface="Calibri" panose="020F0502020204030204" pitchFamily="34" charset="0"/>
            </a:endParaRPr>
          </a:p>
          <a:p>
            <a:pPr>
              <a:lnSpc>
                <a:spcPct val="115000"/>
              </a:lnSpc>
              <a:spcAft>
                <a:spcPts val="800"/>
              </a:spcAft>
            </a:pPr>
            <a:r>
              <a:rPr lang="vi-VN" sz="1800" b="1">
                <a:solidFill>
                  <a:schemeClr val="bg1"/>
                </a:solidFill>
                <a:effectLst/>
                <a:latin typeface="+mj-lt"/>
                <a:ea typeface="Arial" panose="020B0604020202020204" pitchFamily="34" charset="0"/>
              </a:rPr>
              <a:t>nhược điểm:</a:t>
            </a:r>
            <a:endParaRPr lang="vi-VN" sz="1800">
              <a:solidFill>
                <a:schemeClr val="bg1"/>
              </a:solidFill>
              <a:effectLst/>
              <a:latin typeface="+mj-lt"/>
              <a:ea typeface="Calibri" panose="020F0502020204030204" pitchFamily="34" charset="0"/>
            </a:endParaRPr>
          </a:p>
          <a:p>
            <a:pPr marL="342900" lvl="0" indent="-342900">
              <a:lnSpc>
                <a:spcPct val="115000"/>
              </a:lnSpc>
              <a:spcAft>
                <a:spcPts val="800"/>
              </a:spcAft>
              <a:buFont typeface="Symbol" panose="05050102010706020507" pitchFamily="18" charset="2"/>
              <a:buChar char="-"/>
            </a:pPr>
            <a:r>
              <a:rPr lang="vi-VN" sz="1800" u="none" strike="noStrike">
                <a:solidFill>
                  <a:schemeClr val="bg1"/>
                </a:solidFill>
                <a:effectLst/>
                <a:latin typeface="+mj-lt"/>
                <a:ea typeface="Arial" panose="020B0604020202020204" pitchFamily="34" charset="0"/>
              </a:rPr>
              <a:t>điểm quét hồng ngoại của module có góc quét tương đối nhỏ, có điểm chết, và không thể cảm biến xuyên vật cản</a:t>
            </a:r>
            <a:endParaRPr lang="vi-VN" sz="1800" u="none" strike="noStrike">
              <a:solidFill>
                <a:schemeClr val="bg1"/>
              </a:solidFill>
              <a:effectLst/>
              <a:latin typeface="+mj-lt"/>
              <a:ea typeface="Calibri" panose="020F0502020204030204" pitchFamily="34" charset="0"/>
            </a:endParaRPr>
          </a:p>
          <a:p>
            <a:pPr marL="342900" lvl="0" indent="-342900">
              <a:lnSpc>
                <a:spcPct val="115000"/>
              </a:lnSpc>
              <a:spcAft>
                <a:spcPts val="800"/>
              </a:spcAft>
              <a:buFont typeface="Symbol" panose="05050102010706020507" pitchFamily="18" charset="2"/>
              <a:buChar char="-"/>
            </a:pPr>
            <a:r>
              <a:rPr lang="vi-VN" sz="1800" u="none" strike="noStrike">
                <a:solidFill>
                  <a:schemeClr val="bg1"/>
                </a:solidFill>
                <a:effectLst/>
                <a:latin typeface="+mj-lt"/>
                <a:ea typeface="Arial" panose="020B0604020202020204" pitchFamily="34" charset="0"/>
              </a:rPr>
              <a:t>chất lượng nhận diện đo lường của cảm biến hồng ngoại có thể bị thấp nếu ở trong nhiệt độ môi trường xấu.</a:t>
            </a:r>
            <a:endParaRPr lang="vi-VN" sz="1800" u="none" strike="noStrike">
              <a:solidFill>
                <a:schemeClr val="bg1"/>
              </a:solidFill>
              <a:effectLst/>
              <a:latin typeface="+mj-lt"/>
              <a:ea typeface="Calibri" panose="020F0502020204030204" pitchFamily="34" charset="0"/>
            </a:endParaRPr>
          </a:p>
        </p:txBody>
      </p:sp>
      <p:sp>
        <p:nvSpPr>
          <p:cNvPr id="3" name="Google Shape;477;p27">
            <a:extLst>
              <a:ext uri="{FF2B5EF4-FFF2-40B4-BE49-F238E27FC236}">
                <a16:creationId xmlns:a16="http://schemas.microsoft.com/office/drawing/2014/main" id="{B06FF78B-CFDC-717A-4251-106ECF2C69E4}"/>
              </a:ext>
            </a:extLst>
          </p:cNvPr>
          <p:cNvSpPr txBox="1">
            <a:spLocks/>
          </p:cNvSpPr>
          <p:nvPr/>
        </p:nvSpPr>
        <p:spPr>
          <a:xfrm>
            <a:off x="107156" y="-26669"/>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B. Ưu và nhược điểm:</a:t>
            </a:r>
            <a:endParaRPr lang="en" sz="2400" b="1">
              <a:solidFill>
                <a:srgbClr val="00CFCC"/>
              </a:solidFill>
              <a:latin typeface="Maven Pro" panose="020B0604020202020204" charset="0"/>
            </a:endParaRPr>
          </a:p>
        </p:txBody>
      </p:sp>
    </p:spTree>
    <p:extLst>
      <p:ext uri="{BB962C8B-B14F-4D97-AF65-F5344CB8AC3E}">
        <p14:creationId xmlns:p14="http://schemas.microsoft.com/office/powerpoint/2010/main" val="7037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bot tự hành sao Hỏa - Khoa học sáng tạo, đồ chơi khoa học, đồ chơi stem,  đồ chơi sáng tạo, đồ chơi cho trẻ">
            <a:extLst>
              <a:ext uri="{FF2B5EF4-FFF2-40B4-BE49-F238E27FC236}">
                <a16:creationId xmlns:a16="http://schemas.microsoft.com/office/drawing/2014/main" id="{654B3315-4E08-181D-10A7-41579193C19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backgroundMark x1="46849" y1="74411" x2="55753" y2="82660"/>
                        <a14:backgroundMark x1="37945" y1="66667" x2="46849" y2="60269"/>
                        <a14:backgroundMark x1="50000" y1="58081" x2="53425" y2="56229"/>
                        <a14:backgroundMark x1="54247" y1="56229" x2="53562" y2="56061"/>
                        <a14:backgroundMark x1="49041" y1="58586" x2="50411" y2="58249"/>
                        <a14:backgroundMark x1="60411" y1="81818" x2="58219" y2="82828"/>
                        <a14:backgroundMark x1="50411" y1="71886" x2="50548" y2="73232"/>
                        <a14:backgroundMark x1="57123" y1="53704" x2="54384" y2="55724"/>
                        <a14:backgroundMark x1="36164" y1="35017" x2="36164" y2="35017"/>
                        <a14:backgroundMark x1="36164" y1="34848" x2="36164" y2="34512"/>
                      </a14:backgroundRemoval>
                    </a14:imgEffect>
                  </a14:imgLayer>
                </a14:imgProps>
              </a:ext>
              <a:ext uri="{28A0092B-C50C-407E-A947-70E740481C1C}">
                <a14:useLocalDpi xmlns:a14="http://schemas.microsoft.com/office/drawing/2010/main" val="0"/>
              </a:ext>
            </a:extLst>
          </a:blip>
          <a:srcRect/>
          <a:stretch>
            <a:fillRect/>
          </a:stretch>
        </p:blipFill>
        <p:spPr bwMode="auto">
          <a:xfrm>
            <a:off x="-232861" y="3090900"/>
            <a:ext cx="2522671" cy="20526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36;p25">
            <a:extLst>
              <a:ext uri="{FF2B5EF4-FFF2-40B4-BE49-F238E27FC236}">
                <a16:creationId xmlns:a16="http://schemas.microsoft.com/office/drawing/2014/main" id="{2F215F48-59D0-C2CD-E32C-8EE3EFDA3FC3}"/>
              </a:ext>
            </a:extLst>
          </p:cNvPr>
          <p:cNvSpPr txBox="1">
            <a:spLocks/>
          </p:cNvSpPr>
          <p:nvPr/>
        </p:nvSpPr>
        <p:spPr>
          <a:xfrm>
            <a:off x="2289810" y="1108710"/>
            <a:ext cx="4564380" cy="205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Share Tech"/>
              <a:buNone/>
              <a:defRPr sz="8000" b="0" i="0" u="none" strike="noStrike" cap="none">
                <a:solidFill>
                  <a:schemeClr val="accent2"/>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12000"/>
              <a:buFont typeface="Share Tech"/>
              <a:buNone/>
              <a:defRPr sz="12000" b="0" i="0" u="none" strike="noStrike" cap="none">
                <a:solidFill>
                  <a:schemeClr val="lt1"/>
                </a:solidFill>
                <a:latin typeface="Share Tech"/>
                <a:ea typeface="Share Tech"/>
                <a:cs typeface="Share Tech"/>
                <a:sym typeface="Share Tech"/>
              </a:defRPr>
            </a:lvl9pPr>
          </a:lstStyle>
          <a:p>
            <a:r>
              <a:rPr lang="vi-VN" sz="5400" b="0" i="0">
                <a:solidFill>
                  <a:schemeClr val="bg1"/>
                </a:solidFill>
                <a:effectLst/>
                <a:latin typeface="000 Astounder Squared TB" panose="02000506000000020004" pitchFamily="2" charset="0"/>
              </a:rPr>
              <a:t>Robot tự hành </a:t>
            </a:r>
            <a:r>
              <a:rPr lang="vi-VN" sz="5400" b="0" i="0">
                <a:solidFill>
                  <a:srgbClr val="00CFCC"/>
                </a:solidFill>
                <a:effectLst/>
                <a:latin typeface="000 Astounder Squared TB" panose="02000506000000020004" pitchFamily="2" charset="0"/>
              </a:rPr>
              <a:t>tránh vật cản sử dụng cảm biến siêu âm</a:t>
            </a:r>
            <a:endParaRPr lang="vi-VN" sz="5400">
              <a:solidFill>
                <a:srgbClr val="00CFCC"/>
              </a:solidFill>
              <a:latin typeface="000 Astounder Squared TB" panose="02000506000000020004" pitchFamily="2" charset="0"/>
            </a:endParaRPr>
          </a:p>
        </p:txBody>
      </p:sp>
      <p:sp>
        <p:nvSpPr>
          <p:cNvPr id="5" name="Google Shape;440;p25">
            <a:extLst>
              <a:ext uri="{FF2B5EF4-FFF2-40B4-BE49-F238E27FC236}">
                <a16:creationId xmlns:a16="http://schemas.microsoft.com/office/drawing/2014/main" id="{D9405FF9-A8B6-E511-1B15-ED70FE7AAE15}"/>
              </a:ext>
            </a:extLst>
          </p:cNvPr>
          <p:cNvSpPr/>
          <p:nvPr/>
        </p:nvSpPr>
        <p:spPr>
          <a:xfrm>
            <a:off x="7886076" y="4050531"/>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443;p25">
            <a:extLst>
              <a:ext uri="{FF2B5EF4-FFF2-40B4-BE49-F238E27FC236}">
                <a16:creationId xmlns:a16="http://schemas.microsoft.com/office/drawing/2014/main" id="{D93D3909-48A8-ACED-185D-1F7172AE35B6}"/>
              </a:ext>
            </a:extLst>
          </p:cNvPr>
          <p:cNvGrpSpPr/>
          <p:nvPr/>
        </p:nvGrpSpPr>
        <p:grpSpPr>
          <a:xfrm>
            <a:off x="8383234" y="3632247"/>
            <a:ext cx="121434" cy="1073147"/>
            <a:chOff x="9454796" y="4467856"/>
            <a:chExt cx="121434" cy="1073147"/>
          </a:xfrm>
        </p:grpSpPr>
        <p:sp>
          <p:nvSpPr>
            <p:cNvPr id="7" name="Google Shape;444;p25">
              <a:extLst>
                <a:ext uri="{FF2B5EF4-FFF2-40B4-BE49-F238E27FC236}">
                  <a16:creationId xmlns:a16="http://schemas.microsoft.com/office/drawing/2014/main" id="{8CF2A94B-6814-621C-3660-5B9F86985FB2}"/>
                </a:ext>
              </a:extLst>
            </p:cNvPr>
            <p:cNvSpPr/>
            <p:nvPr/>
          </p:nvSpPr>
          <p:spPr>
            <a:xfrm>
              <a:off x="9454796" y="5419805"/>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5;p25">
              <a:extLst>
                <a:ext uri="{FF2B5EF4-FFF2-40B4-BE49-F238E27FC236}">
                  <a16:creationId xmlns:a16="http://schemas.microsoft.com/office/drawing/2014/main" id="{8286CDB9-C916-A408-0B6A-C85A46BAF11F}"/>
                </a:ext>
              </a:extLst>
            </p:cNvPr>
            <p:cNvSpPr/>
            <p:nvPr/>
          </p:nvSpPr>
          <p:spPr>
            <a:xfrm>
              <a:off x="9511163" y="4467856"/>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46;p25">
            <a:extLst>
              <a:ext uri="{FF2B5EF4-FFF2-40B4-BE49-F238E27FC236}">
                <a16:creationId xmlns:a16="http://schemas.microsoft.com/office/drawing/2014/main" id="{7081952F-9ECB-46D6-99B6-F35303292C19}"/>
              </a:ext>
            </a:extLst>
          </p:cNvPr>
          <p:cNvGrpSpPr/>
          <p:nvPr/>
        </p:nvGrpSpPr>
        <p:grpSpPr>
          <a:xfrm>
            <a:off x="7407292" y="-84209"/>
            <a:ext cx="133252" cy="1952377"/>
            <a:chOff x="6780548" y="337714"/>
            <a:chExt cx="133252" cy="1952377"/>
          </a:xfrm>
        </p:grpSpPr>
        <p:sp>
          <p:nvSpPr>
            <p:cNvPr id="10" name="Google Shape;447;p25">
              <a:extLst>
                <a:ext uri="{FF2B5EF4-FFF2-40B4-BE49-F238E27FC236}">
                  <a16:creationId xmlns:a16="http://schemas.microsoft.com/office/drawing/2014/main" id="{DF0FBEF5-AE34-5FAE-5B89-7BCF18D3B707}"/>
                </a:ext>
              </a:extLst>
            </p:cNvPr>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8;p25">
              <a:extLst>
                <a:ext uri="{FF2B5EF4-FFF2-40B4-BE49-F238E27FC236}">
                  <a16:creationId xmlns:a16="http://schemas.microsoft.com/office/drawing/2014/main" id="{4C29981A-7A6E-98B7-481A-ED271BF7EAB3}"/>
                </a:ext>
              </a:extLst>
            </p:cNvPr>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49;p25">
            <a:extLst>
              <a:ext uri="{FF2B5EF4-FFF2-40B4-BE49-F238E27FC236}">
                <a16:creationId xmlns:a16="http://schemas.microsoft.com/office/drawing/2014/main" id="{06FE2CE3-9C39-B9F4-3E4D-08BE02114678}"/>
              </a:ext>
            </a:extLst>
          </p:cNvPr>
          <p:cNvGrpSpPr/>
          <p:nvPr/>
        </p:nvGrpSpPr>
        <p:grpSpPr>
          <a:xfrm>
            <a:off x="537155" y="-84209"/>
            <a:ext cx="199237" cy="2828935"/>
            <a:chOff x="1608717" y="1280046"/>
            <a:chExt cx="199237" cy="2828935"/>
          </a:xfrm>
        </p:grpSpPr>
        <p:sp>
          <p:nvSpPr>
            <p:cNvPr id="13" name="Google Shape;450;p25">
              <a:extLst>
                <a:ext uri="{FF2B5EF4-FFF2-40B4-BE49-F238E27FC236}">
                  <a16:creationId xmlns:a16="http://schemas.microsoft.com/office/drawing/2014/main" id="{7FA8B969-8A9B-8998-C592-E731543657DF}"/>
                </a:ext>
              </a:extLst>
            </p:cNvPr>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1;p25">
              <a:extLst>
                <a:ext uri="{FF2B5EF4-FFF2-40B4-BE49-F238E27FC236}">
                  <a16:creationId xmlns:a16="http://schemas.microsoft.com/office/drawing/2014/main" id="{9135D56D-F927-3F7F-2497-D0052FC5CE82}"/>
                </a:ext>
              </a:extLst>
            </p:cNvPr>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2;p25">
              <a:extLst>
                <a:ext uri="{FF2B5EF4-FFF2-40B4-BE49-F238E27FC236}">
                  <a16:creationId xmlns:a16="http://schemas.microsoft.com/office/drawing/2014/main" id="{465D4AF0-E579-B8E3-3A4F-AC4761681FAF}"/>
                </a:ext>
              </a:extLst>
            </p:cNvPr>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454;p25">
            <a:extLst>
              <a:ext uri="{FF2B5EF4-FFF2-40B4-BE49-F238E27FC236}">
                <a16:creationId xmlns:a16="http://schemas.microsoft.com/office/drawing/2014/main" id="{4A356FFC-D85B-ECDE-67CF-22921EBC4F4C}"/>
              </a:ext>
            </a:extLst>
          </p:cNvPr>
          <p:cNvSpPr/>
          <p:nvPr/>
        </p:nvSpPr>
        <p:spPr>
          <a:xfrm>
            <a:off x="7912794" y="2184174"/>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455;p25">
            <a:extLst>
              <a:ext uri="{FF2B5EF4-FFF2-40B4-BE49-F238E27FC236}">
                <a16:creationId xmlns:a16="http://schemas.microsoft.com/office/drawing/2014/main" id="{AA7831CB-3E1F-96F0-937A-18CD64CED91F}"/>
              </a:ext>
            </a:extLst>
          </p:cNvPr>
          <p:cNvGrpSpPr/>
          <p:nvPr/>
        </p:nvGrpSpPr>
        <p:grpSpPr>
          <a:xfrm>
            <a:off x="8360151" y="143986"/>
            <a:ext cx="199001" cy="2139770"/>
            <a:chOff x="9431713" y="979595"/>
            <a:chExt cx="199001" cy="2139770"/>
          </a:xfrm>
        </p:grpSpPr>
        <p:sp>
          <p:nvSpPr>
            <p:cNvPr id="18" name="Google Shape;456;p25">
              <a:extLst>
                <a:ext uri="{FF2B5EF4-FFF2-40B4-BE49-F238E27FC236}">
                  <a16:creationId xmlns:a16="http://schemas.microsoft.com/office/drawing/2014/main" id="{A08CEB9D-23E4-6211-2151-89434804501D}"/>
                </a:ext>
              </a:extLst>
            </p:cNvPr>
            <p:cNvSpPr/>
            <p:nvPr/>
          </p:nvSpPr>
          <p:spPr>
            <a:xfrm>
              <a:off x="9431713" y="2920390"/>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7;p25">
              <a:extLst>
                <a:ext uri="{FF2B5EF4-FFF2-40B4-BE49-F238E27FC236}">
                  <a16:creationId xmlns:a16="http://schemas.microsoft.com/office/drawing/2014/main" id="{12A5249B-4750-417F-06D0-04ECDDE68698}"/>
                </a:ext>
              </a:extLst>
            </p:cNvPr>
            <p:cNvSpPr/>
            <p:nvPr/>
          </p:nvSpPr>
          <p:spPr>
            <a:xfrm>
              <a:off x="9526863" y="979595"/>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458;p25">
            <a:extLst>
              <a:ext uri="{FF2B5EF4-FFF2-40B4-BE49-F238E27FC236}">
                <a16:creationId xmlns:a16="http://schemas.microsoft.com/office/drawing/2014/main" id="{4551548A-3F74-F685-3846-813CCDCF7E3C}"/>
              </a:ext>
            </a:extLst>
          </p:cNvPr>
          <p:cNvGrpSpPr/>
          <p:nvPr/>
        </p:nvGrpSpPr>
        <p:grpSpPr>
          <a:xfrm>
            <a:off x="2299057" y="2744726"/>
            <a:ext cx="199001" cy="867198"/>
            <a:chOff x="4475150" y="4052605"/>
            <a:chExt cx="199001" cy="867198"/>
          </a:xfrm>
        </p:grpSpPr>
        <p:sp>
          <p:nvSpPr>
            <p:cNvPr id="21" name="Google Shape;459;p25">
              <a:extLst>
                <a:ext uri="{FF2B5EF4-FFF2-40B4-BE49-F238E27FC236}">
                  <a16:creationId xmlns:a16="http://schemas.microsoft.com/office/drawing/2014/main" id="{FEAA2296-6AF9-A855-AC01-0239505D17E8}"/>
                </a:ext>
              </a:extLst>
            </p:cNvPr>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0;p25">
              <a:extLst>
                <a:ext uri="{FF2B5EF4-FFF2-40B4-BE49-F238E27FC236}">
                  <a16:creationId xmlns:a16="http://schemas.microsoft.com/office/drawing/2014/main" id="{34823922-E420-341C-6EF2-15303D966493}"/>
                </a:ext>
              </a:extLst>
            </p:cNvPr>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1;p25">
              <a:extLst>
                <a:ext uri="{FF2B5EF4-FFF2-40B4-BE49-F238E27FC236}">
                  <a16:creationId xmlns:a16="http://schemas.microsoft.com/office/drawing/2014/main" id="{A31EA363-612B-5530-94C5-A3434F7BBB15}"/>
                </a:ext>
              </a:extLst>
            </p:cNvPr>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46;p25">
            <a:extLst>
              <a:ext uri="{FF2B5EF4-FFF2-40B4-BE49-F238E27FC236}">
                <a16:creationId xmlns:a16="http://schemas.microsoft.com/office/drawing/2014/main" id="{F2104106-C608-8B3F-DC59-947CA7BE14FA}"/>
              </a:ext>
            </a:extLst>
          </p:cNvPr>
          <p:cNvGrpSpPr/>
          <p:nvPr/>
        </p:nvGrpSpPr>
        <p:grpSpPr>
          <a:xfrm>
            <a:off x="1446475" y="331379"/>
            <a:ext cx="133252" cy="1952377"/>
            <a:chOff x="6780548" y="337714"/>
            <a:chExt cx="133252" cy="1952377"/>
          </a:xfrm>
        </p:grpSpPr>
        <p:sp>
          <p:nvSpPr>
            <p:cNvPr id="25" name="Google Shape;447;p25">
              <a:extLst>
                <a:ext uri="{FF2B5EF4-FFF2-40B4-BE49-F238E27FC236}">
                  <a16:creationId xmlns:a16="http://schemas.microsoft.com/office/drawing/2014/main" id="{CF08FE15-BD59-DF49-04A7-D8BFE968B8B9}"/>
                </a:ext>
              </a:extLst>
            </p:cNvPr>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8;p25">
              <a:extLst>
                <a:ext uri="{FF2B5EF4-FFF2-40B4-BE49-F238E27FC236}">
                  <a16:creationId xmlns:a16="http://schemas.microsoft.com/office/drawing/2014/main" id="{38681A9B-BC5D-8159-199C-0B3C1E84D798}"/>
                </a:ext>
              </a:extLst>
            </p:cNvPr>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 descr="Robot tự hành sao Hỏa - Khoa học sáng tạo, đồ chơi khoa học, đồ chơi stem,  đồ chơi sáng tạo, đồ chơi cho trẻ">
            <a:extLst>
              <a:ext uri="{FF2B5EF4-FFF2-40B4-BE49-F238E27FC236}">
                <a16:creationId xmlns:a16="http://schemas.microsoft.com/office/drawing/2014/main" id="{977BFBD9-177C-E712-476C-8488E265FD9C}"/>
              </a:ext>
            </a:extLst>
          </p:cNvPr>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0" b="100000" l="0" r="100000">
                        <a14:backgroundMark x1="46849" y1="74411" x2="55753" y2="82660"/>
                        <a14:backgroundMark x1="37945" y1="66667" x2="46849" y2="60269"/>
                        <a14:backgroundMark x1="50000" y1="58081" x2="53425" y2="56229"/>
                        <a14:backgroundMark x1="54247" y1="56229" x2="53562" y2="56061"/>
                        <a14:backgroundMark x1="49041" y1="58586" x2="50411" y2="58249"/>
                        <a14:backgroundMark x1="60411" y1="81818" x2="58219" y2="82828"/>
                        <a14:backgroundMark x1="50411" y1="71886" x2="50548" y2="73232"/>
                        <a14:backgroundMark x1="57123" y1="53704" x2="54384" y2="55724"/>
                        <a14:backgroundMark x1="36164" y1="35017" x2="36164" y2="35017"/>
                        <a14:backgroundMark x1="36164" y1="34848" x2="36164" y2="34512"/>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flipH="1">
            <a:off x="6850568" y="3090900"/>
            <a:ext cx="2522671" cy="20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790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2003575"/>
            <a:ext cx="75240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2111850"/>
            <a:ext cx="72567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0E9492E4-CAE9-0C59-BA87-9881007C538F}"/>
              </a:ext>
            </a:extLst>
          </p:cNvPr>
          <p:cNvSpPr txBox="1"/>
          <p:nvPr/>
        </p:nvSpPr>
        <p:spPr>
          <a:xfrm>
            <a:off x="1121569" y="2343153"/>
            <a:ext cx="6915150" cy="1477328"/>
          </a:xfrm>
          <a:prstGeom prst="rect">
            <a:avLst/>
          </a:prstGeom>
          <a:noFill/>
        </p:spPr>
        <p:txBody>
          <a:bodyPr wrap="square" rtlCol="0">
            <a:spAutoFit/>
          </a:bodyPr>
          <a:lstStyle/>
          <a:p>
            <a:r>
              <a:rPr lang="vi-VN" sz="1800" b="1" i="0">
                <a:solidFill>
                  <a:schemeClr val="bg1"/>
                </a:solidFill>
                <a:effectLst/>
                <a:latin typeface="+mj-lt"/>
              </a:rPr>
              <a:t>Encoder</a:t>
            </a:r>
            <a:r>
              <a:rPr lang="vi-VN" sz="1800" b="0" i="0">
                <a:solidFill>
                  <a:schemeClr val="bg1"/>
                </a:solidFill>
                <a:effectLst/>
                <a:latin typeface="+mj-lt"/>
              </a:rPr>
              <a:t> (</a:t>
            </a:r>
            <a:r>
              <a:rPr lang="vi-VN" sz="1800" b="1" i="0">
                <a:solidFill>
                  <a:schemeClr val="bg1"/>
                </a:solidFill>
                <a:effectLst/>
                <a:latin typeface="+mj-lt"/>
              </a:rPr>
              <a:t>Rotary Encoder</a:t>
            </a:r>
            <a:r>
              <a:rPr lang="vi-VN" sz="1800" b="0" i="0">
                <a:solidFill>
                  <a:schemeClr val="bg1"/>
                </a:solidFill>
                <a:effectLst/>
                <a:latin typeface="+mj-lt"/>
              </a:rPr>
              <a:t>) là một bộ cảm biến chuyển động cơ học tạo ra </a:t>
            </a:r>
            <a:r>
              <a:rPr lang="vi-VN" sz="1800" b="1" i="0">
                <a:solidFill>
                  <a:schemeClr val="bg1"/>
                </a:solidFill>
                <a:effectLst/>
                <a:latin typeface="+mj-lt"/>
              </a:rPr>
              <a:t>tín hiệu analog</a:t>
            </a:r>
            <a:r>
              <a:rPr lang="vi-VN" sz="1800" b="0" i="0">
                <a:solidFill>
                  <a:schemeClr val="bg1"/>
                </a:solidFill>
                <a:effectLst/>
                <a:latin typeface="+mj-lt"/>
              </a:rPr>
              <a:t> hoặc </a:t>
            </a:r>
            <a:r>
              <a:rPr lang="vi-VN" sz="1800" b="1" i="0">
                <a:solidFill>
                  <a:schemeClr val="bg1"/>
                </a:solidFill>
                <a:effectLst/>
                <a:latin typeface="+mj-lt"/>
              </a:rPr>
              <a:t>tín hiệu kỹ thuật số</a:t>
            </a:r>
            <a:r>
              <a:rPr lang="vi-VN" sz="1800" b="0" i="0">
                <a:solidFill>
                  <a:schemeClr val="bg1"/>
                </a:solidFill>
                <a:effectLst/>
                <a:latin typeface="+mj-lt"/>
              </a:rPr>
              <a:t> (</a:t>
            </a:r>
            <a:r>
              <a:rPr lang="vi-VN" sz="1800" b="1" i="0">
                <a:solidFill>
                  <a:schemeClr val="bg1"/>
                </a:solidFill>
                <a:effectLst/>
                <a:latin typeface="+mj-lt"/>
              </a:rPr>
              <a:t>digital</a:t>
            </a:r>
            <a:r>
              <a:rPr lang="vi-VN" sz="1800" b="0" i="0">
                <a:solidFill>
                  <a:schemeClr val="bg1"/>
                </a:solidFill>
                <a:effectLst/>
                <a:latin typeface="+mj-lt"/>
              </a:rPr>
              <a:t>) đáp ứng với chuyển động. Loại thiết bị cơ điện này có khả năng biến đổi chuyển động (chuyển động tịnh tiến, chuyển động quay của trục, ...) thành tín hiệu đầu ra số hoặc xung.</a:t>
            </a:r>
            <a:endParaRPr lang="vi-VN">
              <a:solidFill>
                <a:schemeClr val="bg1"/>
              </a:solidFill>
              <a:latin typeface="+mj-lt"/>
            </a:endParaRPr>
          </a:p>
        </p:txBody>
      </p:sp>
      <p:sp>
        <p:nvSpPr>
          <p:cNvPr id="3" name="Google Shape;477;p27">
            <a:extLst>
              <a:ext uri="{FF2B5EF4-FFF2-40B4-BE49-F238E27FC236}">
                <a16:creationId xmlns:a16="http://schemas.microsoft.com/office/drawing/2014/main" id="{B06FF78B-CFDC-717A-4251-106ECF2C69E4}"/>
              </a:ext>
            </a:extLst>
          </p:cNvPr>
          <p:cNvSpPr txBox="1">
            <a:spLocks/>
          </p:cNvSpPr>
          <p:nvPr/>
        </p:nvSpPr>
        <p:spPr>
          <a:xfrm>
            <a:off x="457200" y="580240"/>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1. Encoder tạo xung:</a:t>
            </a:r>
            <a:endParaRPr lang="en" sz="2400" b="1">
              <a:solidFill>
                <a:srgbClr val="00CFCC"/>
              </a:solidFill>
              <a:latin typeface="Maven Pro" panose="020B0604020202020204" charset="0"/>
            </a:endParaRPr>
          </a:p>
        </p:txBody>
      </p:sp>
    </p:spTree>
    <p:extLst>
      <p:ext uri="{BB962C8B-B14F-4D97-AF65-F5344CB8AC3E}">
        <p14:creationId xmlns:p14="http://schemas.microsoft.com/office/powerpoint/2010/main" val="299476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342900" y="772645"/>
            <a:ext cx="3752697" cy="4059121"/>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457200" y="945976"/>
            <a:ext cx="3619378" cy="3712457"/>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0E9492E4-CAE9-0C59-BA87-9881007C538F}"/>
              </a:ext>
            </a:extLst>
          </p:cNvPr>
          <p:cNvSpPr txBox="1"/>
          <p:nvPr/>
        </p:nvSpPr>
        <p:spPr>
          <a:xfrm>
            <a:off x="646488" y="1213470"/>
            <a:ext cx="3267730" cy="3139321"/>
          </a:xfrm>
          <a:prstGeom prst="rect">
            <a:avLst/>
          </a:prstGeom>
          <a:noFill/>
        </p:spPr>
        <p:txBody>
          <a:bodyPr wrap="square" rtlCol="0">
            <a:spAutoFit/>
          </a:bodyPr>
          <a:lstStyle/>
          <a:p>
            <a:pPr algn="l"/>
            <a:r>
              <a:rPr lang="vi-VN" sz="1800" b="0" i="0">
                <a:solidFill>
                  <a:schemeClr val="bg1"/>
                </a:solidFill>
                <a:effectLst/>
                <a:latin typeface="+mj-lt"/>
              </a:rPr>
              <a:t>PID (Proportional-Integral-Derivative) là một phương pháp điều khiển phản hồi được sử dụng phổ biến trong các hệ thống điều khiển tự động, bao gồm cả điều khiển các động cơ dựa trên đọc xung từ encoder.</a:t>
            </a:r>
          </a:p>
          <a:p>
            <a:pPr algn="l"/>
            <a:endParaRPr lang="vi-VN" sz="1800">
              <a:solidFill>
                <a:schemeClr val="bg1"/>
              </a:solidFill>
              <a:latin typeface="+mj-lt"/>
            </a:endParaRPr>
          </a:p>
          <a:p>
            <a:pPr algn="l"/>
            <a:r>
              <a:rPr lang="vi-VN" sz="1800" b="0" i="0">
                <a:solidFill>
                  <a:schemeClr val="bg1"/>
                </a:solidFill>
                <a:effectLst/>
                <a:latin typeface="+mj-lt"/>
              </a:rPr>
              <a:t>Thư viện encoder trong arduino.</a:t>
            </a:r>
          </a:p>
          <a:p>
            <a:pPr algn="l"/>
            <a:r>
              <a:rPr lang="vi-VN" sz="1800">
                <a:solidFill>
                  <a:schemeClr val="bg1"/>
                </a:solidFill>
                <a:latin typeface="+mj-lt"/>
              </a:rPr>
              <a:t>Điều khiển góc quay, tốc độ của động cơ</a:t>
            </a:r>
            <a:endParaRPr lang="vi-VN" sz="1800" b="0" i="0">
              <a:solidFill>
                <a:schemeClr val="bg1"/>
              </a:solidFill>
              <a:effectLst/>
              <a:latin typeface="+mj-lt"/>
            </a:endParaRPr>
          </a:p>
        </p:txBody>
      </p:sp>
      <p:sp>
        <p:nvSpPr>
          <p:cNvPr id="3" name="Google Shape;477;p27">
            <a:extLst>
              <a:ext uri="{FF2B5EF4-FFF2-40B4-BE49-F238E27FC236}">
                <a16:creationId xmlns:a16="http://schemas.microsoft.com/office/drawing/2014/main" id="{B06FF78B-CFDC-717A-4251-106ECF2C69E4}"/>
              </a:ext>
            </a:extLst>
          </p:cNvPr>
          <p:cNvSpPr txBox="1">
            <a:spLocks/>
          </p:cNvSpPr>
          <p:nvPr/>
        </p:nvSpPr>
        <p:spPr>
          <a:xfrm>
            <a:off x="627554" y="57047"/>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2. PID đọc xung trên encoder:</a:t>
            </a:r>
            <a:endParaRPr lang="en" sz="2400" b="1">
              <a:solidFill>
                <a:srgbClr val="00CFCC"/>
              </a:solidFill>
              <a:latin typeface="Maven Pro" panose="020B0604020202020204" charset="0"/>
            </a:endParaRPr>
          </a:p>
        </p:txBody>
      </p:sp>
      <p:grpSp>
        <p:nvGrpSpPr>
          <p:cNvPr id="4" name="Google Shape;509;p28">
            <a:extLst>
              <a:ext uri="{FF2B5EF4-FFF2-40B4-BE49-F238E27FC236}">
                <a16:creationId xmlns:a16="http://schemas.microsoft.com/office/drawing/2014/main" id="{13B25659-DFB7-9BCC-E1D6-6D75D057468F}"/>
              </a:ext>
            </a:extLst>
          </p:cNvPr>
          <p:cNvGrpSpPr/>
          <p:nvPr/>
        </p:nvGrpSpPr>
        <p:grpSpPr>
          <a:xfrm>
            <a:off x="4834661" y="989482"/>
            <a:ext cx="2851442" cy="3213988"/>
            <a:chOff x="2501950" y="1507050"/>
            <a:chExt cx="2392350" cy="2696525"/>
          </a:xfrm>
        </p:grpSpPr>
        <p:sp>
          <p:nvSpPr>
            <p:cNvPr id="5" name="Google Shape;510;p28">
              <a:extLst>
                <a:ext uri="{FF2B5EF4-FFF2-40B4-BE49-F238E27FC236}">
                  <a16:creationId xmlns:a16="http://schemas.microsoft.com/office/drawing/2014/main" id="{D9F0373E-8C0F-E7D1-C42B-EAF5A235C0DF}"/>
                </a:ext>
              </a:extLst>
            </p:cNvPr>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1;p28">
              <a:extLst>
                <a:ext uri="{FF2B5EF4-FFF2-40B4-BE49-F238E27FC236}">
                  <a16:creationId xmlns:a16="http://schemas.microsoft.com/office/drawing/2014/main" id="{253ED2C2-DB00-9799-CEAC-5E665F442F8A}"/>
                </a:ext>
              </a:extLst>
            </p:cNvPr>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2;p28">
              <a:extLst>
                <a:ext uri="{FF2B5EF4-FFF2-40B4-BE49-F238E27FC236}">
                  <a16:creationId xmlns:a16="http://schemas.microsoft.com/office/drawing/2014/main" id="{22305836-5DF7-D575-2C92-C364B27D9E6C}"/>
                </a:ext>
              </a:extLst>
            </p:cNvPr>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3;p28">
              <a:extLst>
                <a:ext uri="{FF2B5EF4-FFF2-40B4-BE49-F238E27FC236}">
                  <a16:creationId xmlns:a16="http://schemas.microsoft.com/office/drawing/2014/main" id="{C0B40F2E-00A5-01AA-3054-174B66A454A8}"/>
                </a:ext>
              </a:extLst>
            </p:cNvPr>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4;p28">
              <a:extLst>
                <a:ext uri="{FF2B5EF4-FFF2-40B4-BE49-F238E27FC236}">
                  <a16:creationId xmlns:a16="http://schemas.microsoft.com/office/drawing/2014/main" id="{9A27BF36-2497-966C-31EF-4DCE422494D2}"/>
                </a:ext>
              </a:extLst>
            </p:cNvPr>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5;p28">
              <a:extLst>
                <a:ext uri="{FF2B5EF4-FFF2-40B4-BE49-F238E27FC236}">
                  <a16:creationId xmlns:a16="http://schemas.microsoft.com/office/drawing/2014/main" id="{13DEA3C8-BE65-5E4B-8DA5-2C421789880F}"/>
                </a:ext>
              </a:extLst>
            </p:cNvPr>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6;p28">
              <a:extLst>
                <a:ext uri="{FF2B5EF4-FFF2-40B4-BE49-F238E27FC236}">
                  <a16:creationId xmlns:a16="http://schemas.microsoft.com/office/drawing/2014/main" id="{2943C9E2-24CA-370F-4F00-802DA9BA7FBE}"/>
                </a:ext>
              </a:extLst>
            </p:cNvPr>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28">
              <a:extLst>
                <a:ext uri="{FF2B5EF4-FFF2-40B4-BE49-F238E27FC236}">
                  <a16:creationId xmlns:a16="http://schemas.microsoft.com/office/drawing/2014/main" id="{AA54FD53-17D0-7C98-A17B-E0CF162EEE51}"/>
                </a:ext>
              </a:extLst>
            </p:cNvPr>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28">
              <a:extLst>
                <a:ext uri="{FF2B5EF4-FFF2-40B4-BE49-F238E27FC236}">
                  <a16:creationId xmlns:a16="http://schemas.microsoft.com/office/drawing/2014/main" id="{1D12AB9F-C653-1388-6742-0467545836E7}"/>
                </a:ext>
              </a:extLst>
            </p:cNvPr>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28">
              <a:extLst>
                <a:ext uri="{FF2B5EF4-FFF2-40B4-BE49-F238E27FC236}">
                  <a16:creationId xmlns:a16="http://schemas.microsoft.com/office/drawing/2014/main" id="{B62A356D-E8A0-20B1-81FA-D44699FA2454}"/>
                </a:ext>
              </a:extLst>
            </p:cNvPr>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0;p28">
              <a:extLst>
                <a:ext uri="{FF2B5EF4-FFF2-40B4-BE49-F238E27FC236}">
                  <a16:creationId xmlns:a16="http://schemas.microsoft.com/office/drawing/2014/main" id="{E14F54D7-9DDD-008F-5686-F4EA83135799}"/>
                </a:ext>
              </a:extLst>
            </p:cNvPr>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1;p28">
              <a:extLst>
                <a:ext uri="{FF2B5EF4-FFF2-40B4-BE49-F238E27FC236}">
                  <a16:creationId xmlns:a16="http://schemas.microsoft.com/office/drawing/2014/main" id="{C7572288-A9EA-B941-7F22-908C44739B8D}"/>
                </a:ext>
              </a:extLst>
            </p:cNvPr>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2;p28">
              <a:extLst>
                <a:ext uri="{FF2B5EF4-FFF2-40B4-BE49-F238E27FC236}">
                  <a16:creationId xmlns:a16="http://schemas.microsoft.com/office/drawing/2014/main" id="{30495CCC-A274-3741-69B5-4A4C988D4F9C}"/>
                </a:ext>
              </a:extLst>
            </p:cNvPr>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3;p28">
              <a:extLst>
                <a:ext uri="{FF2B5EF4-FFF2-40B4-BE49-F238E27FC236}">
                  <a16:creationId xmlns:a16="http://schemas.microsoft.com/office/drawing/2014/main" id="{94EE3E5C-703C-28D8-0AEF-717185304794}"/>
                </a:ext>
              </a:extLst>
            </p:cNvPr>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4;p28">
              <a:extLst>
                <a:ext uri="{FF2B5EF4-FFF2-40B4-BE49-F238E27FC236}">
                  <a16:creationId xmlns:a16="http://schemas.microsoft.com/office/drawing/2014/main" id="{B094C67D-5DBD-4417-5545-C814D6ED52E0}"/>
                </a:ext>
              </a:extLst>
            </p:cNvPr>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5;p28">
              <a:extLst>
                <a:ext uri="{FF2B5EF4-FFF2-40B4-BE49-F238E27FC236}">
                  <a16:creationId xmlns:a16="http://schemas.microsoft.com/office/drawing/2014/main" id="{8F4A27F9-574B-C9D2-CE1D-F4114167153A}"/>
                </a:ext>
              </a:extLst>
            </p:cNvPr>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6;p28">
              <a:extLst>
                <a:ext uri="{FF2B5EF4-FFF2-40B4-BE49-F238E27FC236}">
                  <a16:creationId xmlns:a16="http://schemas.microsoft.com/office/drawing/2014/main" id="{DB6AE97E-122E-E8D0-0323-7D8390AD8ABE}"/>
                </a:ext>
              </a:extLst>
            </p:cNvPr>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p28">
              <a:extLst>
                <a:ext uri="{FF2B5EF4-FFF2-40B4-BE49-F238E27FC236}">
                  <a16:creationId xmlns:a16="http://schemas.microsoft.com/office/drawing/2014/main" id="{CCD0CE5D-4208-79F7-F6F5-E473741E7331}"/>
                </a:ext>
              </a:extLst>
            </p:cNvPr>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28">
              <a:extLst>
                <a:ext uri="{FF2B5EF4-FFF2-40B4-BE49-F238E27FC236}">
                  <a16:creationId xmlns:a16="http://schemas.microsoft.com/office/drawing/2014/main" id="{A4095F3D-CEFA-2DDA-A3E1-516682F17025}"/>
                </a:ext>
              </a:extLst>
            </p:cNvPr>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29;p28">
            <a:extLst>
              <a:ext uri="{FF2B5EF4-FFF2-40B4-BE49-F238E27FC236}">
                <a16:creationId xmlns:a16="http://schemas.microsoft.com/office/drawing/2014/main" id="{D1AAE500-F200-E66D-E73E-F8535577C270}"/>
              </a:ext>
            </a:extLst>
          </p:cNvPr>
          <p:cNvGrpSpPr/>
          <p:nvPr/>
        </p:nvGrpSpPr>
        <p:grpSpPr>
          <a:xfrm>
            <a:off x="7686104" y="-476250"/>
            <a:ext cx="2291257" cy="2922300"/>
            <a:chOff x="4882900" y="-64350"/>
            <a:chExt cx="2493750" cy="2922300"/>
          </a:xfrm>
        </p:grpSpPr>
        <p:sp>
          <p:nvSpPr>
            <p:cNvPr id="25" name="Google Shape;530;p28">
              <a:extLst>
                <a:ext uri="{FF2B5EF4-FFF2-40B4-BE49-F238E27FC236}">
                  <a16:creationId xmlns:a16="http://schemas.microsoft.com/office/drawing/2014/main" id="{A293F63E-E100-A3F0-B0B2-D1379BBCE92C}"/>
                </a:ext>
              </a:extLst>
            </p:cNvPr>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28">
              <a:extLst>
                <a:ext uri="{FF2B5EF4-FFF2-40B4-BE49-F238E27FC236}">
                  <a16:creationId xmlns:a16="http://schemas.microsoft.com/office/drawing/2014/main" id="{A84707CD-7B98-63B1-6A16-DFE779BCDD4F}"/>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28">
              <a:extLst>
                <a:ext uri="{FF2B5EF4-FFF2-40B4-BE49-F238E27FC236}">
                  <a16:creationId xmlns:a16="http://schemas.microsoft.com/office/drawing/2014/main" id="{247F1E5D-5ACD-0CAB-D8AD-A72DA247A250}"/>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28">
              <a:extLst>
                <a:ext uri="{FF2B5EF4-FFF2-40B4-BE49-F238E27FC236}">
                  <a16:creationId xmlns:a16="http://schemas.microsoft.com/office/drawing/2014/main" id="{42B04945-F525-A369-7F73-046A991E0375}"/>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28">
              <a:extLst>
                <a:ext uri="{FF2B5EF4-FFF2-40B4-BE49-F238E27FC236}">
                  <a16:creationId xmlns:a16="http://schemas.microsoft.com/office/drawing/2014/main" id="{9BA69C0F-2395-8A95-8041-9B7A61A95B9B}"/>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00" name="Picture 4" descr="Encoder là gì? Tổng quan về cấu tạo, ứng dụng và nguyên lý hoạt động">
            <a:extLst>
              <a:ext uri="{FF2B5EF4-FFF2-40B4-BE49-F238E27FC236}">
                <a16:creationId xmlns:a16="http://schemas.microsoft.com/office/drawing/2014/main" id="{F65CB1F1-0996-6E99-8F29-A15758A3586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296" b="93704" l="8398" r="92578"/>
                    </a14:imgEffect>
                  </a14:imgLayer>
                </a14:imgProps>
              </a:ext>
              <a:ext uri="{28A0092B-C50C-407E-A947-70E740481C1C}">
                <a14:useLocalDpi xmlns:a14="http://schemas.microsoft.com/office/drawing/2010/main" val="0"/>
              </a:ext>
            </a:extLst>
          </a:blip>
          <a:srcRect/>
          <a:stretch>
            <a:fillRect/>
          </a:stretch>
        </p:blipFill>
        <p:spPr bwMode="auto">
          <a:xfrm>
            <a:off x="4705799" y="1633971"/>
            <a:ext cx="3189126" cy="2126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757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8EBAC0A-3DF3-26F8-4A48-7454AA16F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414" y="706990"/>
            <a:ext cx="5522912" cy="372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258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A2C6DAA-A3BC-F201-67F7-5BEADC7C1B26}"/>
              </a:ext>
            </a:extLst>
          </p:cNvPr>
          <p:cNvSpPr>
            <a:spLocks noGrp="1"/>
          </p:cNvSpPr>
          <p:nvPr>
            <p:ph type="title"/>
          </p:nvPr>
        </p:nvSpPr>
        <p:spPr>
          <a:xfrm>
            <a:off x="1042987" y="1496400"/>
            <a:ext cx="7093743" cy="2150700"/>
          </a:xfrm>
        </p:spPr>
        <p:txBody>
          <a:bodyPr/>
          <a:lstStyle/>
          <a:p>
            <a:r>
              <a:rPr lang="vi-VN" sz="4400" b="1" i="0">
                <a:solidFill>
                  <a:srgbClr val="00CFCC"/>
                </a:solidFill>
                <a:effectLst/>
                <a:latin typeface="Maven Pro" panose="020B0604020202020204" charset="0"/>
              </a:rPr>
              <a:t>Phát Triển robot tự hành tránh vật cản sử dụng cảm biến siêu âm</a:t>
            </a:r>
            <a:endParaRPr lang="vi-VN" sz="4400" b="1">
              <a:solidFill>
                <a:srgbClr val="00CFCC"/>
              </a:solidFill>
              <a:latin typeface="Maven Pro" panose="020B0604020202020204" charset="0"/>
            </a:endParaRPr>
          </a:p>
        </p:txBody>
      </p:sp>
    </p:spTree>
    <p:extLst>
      <p:ext uri="{BB962C8B-B14F-4D97-AF65-F5344CB8AC3E}">
        <p14:creationId xmlns:p14="http://schemas.microsoft.com/office/powerpoint/2010/main" val="79353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2003575"/>
            <a:ext cx="75240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2111850"/>
            <a:ext cx="72567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0E9492E4-CAE9-0C59-BA87-9881007C538F}"/>
              </a:ext>
            </a:extLst>
          </p:cNvPr>
          <p:cNvSpPr txBox="1"/>
          <p:nvPr/>
        </p:nvSpPr>
        <p:spPr>
          <a:xfrm>
            <a:off x="1121569" y="2343153"/>
            <a:ext cx="6915150" cy="1477328"/>
          </a:xfrm>
          <a:prstGeom prst="rect">
            <a:avLst/>
          </a:prstGeom>
          <a:noFill/>
        </p:spPr>
        <p:txBody>
          <a:bodyPr wrap="square" rtlCol="0">
            <a:spAutoFit/>
          </a:bodyPr>
          <a:lstStyle/>
          <a:p>
            <a:r>
              <a:rPr lang="vi-VN" sz="1800" b="0" i="0">
                <a:solidFill>
                  <a:schemeClr val="bg1"/>
                </a:solidFill>
                <a:effectLst/>
                <a:latin typeface="+mj-lt"/>
              </a:rPr>
              <a:t>Robot tự hành tránh vật cản là một loại Robot có khả năng di chuyển và điều hướng một cách tự động để tránh va chạm và vượt qua các vật cản trong môi trường xung quanh. Điều này được thực hiện thông qua việc sử dụng các công nghệ và cảm biến để xác định vị trí và hướng di chuyển của Robot và phản ứng phù hợp khi gặp vật cản.</a:t>
            </a:r>
            <a:endParaRPr lang="vi-VN" sz="1800">
              <a:solidFill>
                <a:schemeClr val="bg1"/>
              </a:solidFill>
              <a:latin typeface="+mj-lt"/>
            </a:endParaRPr>
          </a:p>
        </p:txBody>
      </p:sp>
      <p:sp>
        <p:nvSpPr>
          <p:cNvPr id="3" name="Google Shape;477;p27">
            <a:extLst>
              <a:ext uri="{FF2B5EF4-FFF2-40B4-BE49-F238E27FC236}">
                <a16:creationId xmlns:a16="http://schemas.microsoft.com/office/drawing/2014/main" id="{B06FF78B-CFDC-717A-4251-106ECF2C69E4}"/>
              </a:ext>
            </a:extLst>
          </p:cNvPr>
          <p:cNvSpPr txBox="1">
            <a:spLocks/>
          </p:cNvSpPr>
          <p:nvPr/>
        </p:nvSpPr>
        <p:spPr>
          <a:xfrm>
            <a:off x="457200" y="580240"/>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1. Robot tự hành tránh vật cản:</a:t>
            </a:r>
            <a:endParaRPr lang="en" sz="2400" b="1">
              <a:solidFill>
                <a:srgbClr val="00CFCC"/>
              </a:solidFill>
              <a:latin typeface="Maven Pro" panose="020B0604020202020204" charset="0"/>
            </a:endParaRPr>
          </a:p>
        </p:txBody>
      </p:sp>
    </p:spTree>
    <p:extLst>
      <p:ext uri="{BB962C8B-B14F-4D97-AF65-F5344CB8AC3E}">
        <p14:creationId xmlns:p14="http://schemas.microsoft.com/office/powerpoint/2010/main" val="3910219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1"/>
          <p:cNvSpPr txBox="1">
            <a:spLocks noGrp="1"/>
          </p:cNvSpPr>
          <p:nvPr>
            <p:ph type="ctrTitle" idx="8"/>
          </p:nvPr>
        </p:nvSpPr>
        <p:spPr>
          <a:xfrm>
            <a:off x="548656" y="168319"/>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a:solidFill>
                  <a:srgbClr val="00CFCC"/>
                </a:solidFill>
                <a:latin typeface="Maven Pro" panose="020B0604020202020204" charset="0"/>
              </a:rPr>
              <a:t>2. Cách xây dựng phần cứng:</a:t>
            </a:r>
            <a:endParaRPr sz="2400" b="1">
              <a:solidFill>
                <a:srgbClr val="00CFCC"/>
              </a:solidFill>
              <a:latin typeface="Maven Pro" panose="020B0604020202020204" charset="0"/>
            </a:endParaRPr>
          </a:p>
        </p:txBody>
      </p:sp>
      <p:sp>
        <p:nvSpPr>
          <p:cNvPr id="1146" name="Google Shape;1146;p41"/>
          <p:cNvSpPr txBox="1">
            <a:spLocks noGrp="1"/>
          </p:cNvSpPr>
          <p:nvPr>
            <p:ph type="ctrTitle" idx="6"/>
          </p:nvPr>
        </p:nvSpPr>
        <p:spPr>
          <a:xfrm>
            <a:off x="813549" y="781573"/>
            <a:ext cx="1514237"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1600">
                <a:solidFill>
                  <a:schemeClr val="bg1"/>
                </a:solidFill>
                <a:latin typeface="Times New Roman" panose="02020603050405020304" pitchFamily="18" charset="0"/>
                <a:ea typeface="Maven Pro"/>
                <a:cs typeface="Times New Roman" panose="02020603050405020304" pitchFamily="18" charset="0"/>
                <a:sym typeface="Maven Pro"/>
              </a:rPr>
              <a:t>Mạch arduino uno R3 x 1</a:t>
            </a:r>
          </a:p>
        </p:txBody>
      </p:sp>
      <p:sp>
        <p:nvSpPr>
          <p:cNvPr id="1148" name="Google Shape;1148;p41"/>
          <p:cNvSpPr/>
          <p:nvPr/>
        </p:nvSpPr>
        <p:spPr>
          <a:xfrm>
            <a:off x="3174876" y="1346300"/>
            <a:ext cx="2794205" cy="2794153"/>
          </a:xfrm>
          <a:custGeom>
            <a:avLst/>
            <a:gdLst/>
            <a:ahLst/>
            <a:cxnLst/>
            <a:rect l="l" t="t" r="r" b="b"/>
            <a:pathLst>
              <a:path w="53593" h="53592" extrusionOk="0">
                <a:moveTo>
                  <a:pt x="26790" y="454"/>
                </a:moveTo>
                <a:cubicBezTo>
                  <a:pt x="41319" y="454"/>
                  <a:pt x="53139" y="12273"/>
                  <a:pt x="53139" y="26789"/>
                </a:cubicBezTo>
                <a:cubicBezTo>
                  <a:pt x="53139" y="41318"/>
                  <a:pt x="41319" y="53138"/>
                  <a:pt x="26790" y="53138"/>
                </a:cubicBezTo>
                <a:cubicBezTo>
                  <a:pt x="12274" y="53138"/>
                  <a:pt x="454" y="41318"/>
                  <a:pt x="454" y="26789"/>
                </a:cubicBezTo>
                <a:cubicBezTo>
                  <a:pt x="454" y="12273"/>
                  <a:pt x="12274" y="454"/>
                  <a:pt x="26790" y="454"/>
                </a:cubicBezTo>
                <a:close/>
                <a:moveTo>
                  <a:pt x="26790" y="0"/>
                </a:moveTo>
                <a:cubicBezTo>
                  <a:pt x="12022" y="0"/>
                  <a:pt x="1" y="12021"/>
                  <a:pt x="1" y="26789"/>
                </a:cubicBezTo>
                <a:cubicBezTo>
                  <a:pt x="1" y="41570"/>
                  <a:pt x="12022" y="53591"/>
                  <a:pt x="26790" y="53591"/>
                </a:cubicBezTo>
                <a:cubicBezTo>
                  <a:pt x="41571" y="53591"/>
                  <a:pt x="53592" y="41570"/>
                  <a:pt x="53592" y="26789"/>
                </a:cubicBezTo>
                <a:cubicBezTo>
                  <a:pt x="53592" y="12021"/>
                  <a:pt x="41571" y="0"/>
                  <a:pt x="26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3363449" y="1535500"/>
            <a:ext cx="2417042" cy="2416417"/>
          </a:xfrm>
          <a:custGeom>
            <a:avLst/>
            <a:gdLst/>
            <a:ahLst/>
            <a:cxnLst/>
            <a:rect l="l" t="t" r="r" b="b"/>
            <a:pathLst>
              <a:path w="46359" h="46347" extrusionOk="0">
                <a:moveTo>
                  <a:pt x="23173" y="441"/>
                </a:moveTo>
                <a:cubicBezTo>
                  <a:pt x="35711" y="441"/>
                  <a:pt x="45905" y="10635"/>
                  <a:pt x="45905" y="23160"/>
                </a:cubicBezTo>
                <a:cubicBezTo>
                  <a:pt x="45905" y="35698"/>
                  <a:pt x="35711" y="45892"/>
                  <a:pt x="23186" y="45892"/>
                </a:cubicBezTo>
                <a:cubicBezTo>
                  <a:pt x="10661" y="45892"/>
                  <a:pt x="466" y="35698"/>
                  <a:pt x="466" y="23160"/>
                </a:cubicBezTo>
                <a:cubicBezTo>
                  <a:pt x="466" y="10635"/>
                  <a:pt x="10648" y="441"/>
                  <a:pt x="23173" y="441"/>
                </a:cubicBezTo>
                <a:close/>
                <a:moveTo>
                  <a:pt x="23173" y="0"/>
                </a:moveTo>
                <a:cubicBezTo>
                  <a:pt x="10396" y="0"/>
                  <a:pt x="0" y="10383"/>
                  <a:pt x="0" y="23160"/>
                </a:cubicBezTo>
                <a:cubicBezTo>
                  <a:pt x="0" y="35950"/>
                  <a:pt x="10396" y="46346"/>
                  <a:pt x="23173" y="46346"/>
                </a:cubicBezTo>
                <a:cubicBezTo>
                  <a:pt x="35963" y="46346"/>
                  <a:pt x="46359" y="35938"/>
                  <a:pt x="46359" y="23160"/>
                </a:cubicBezTo>
                <a:cubicBezTo>
                  <a:pt x="46359" y="10396"/>
                  <a:pt x="35963" y="0"/>
                  <a:pt x="23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3471839" y="1723396"/>
            <a:ext cx="2120119" cy="2039932"/>
          </a:xfrm>
          <a:custGeom>
            <a:avLst/>
            <a:gdLst/>
            <a:ahLst/>
            <a:cxnLst/>
            <a:rect l="l" t="t" r="r" b="b"/>
            <a:pathLst>
              <a:path w="40664" h="39126" extrusionOk="0">
                <a:moveTo>
                  <a:pt x="21094" y="454"/>
                </a:moveTo>
                <a:cubicBezTo>
                  <a:pt x="31641" y="466"/>
                  <a:pt x="40197" y="9010"/>
                  <a:pt x="40210" y="19556"/>
                </a:cubicBezTo>
                <a:cubicBezTo>
                  <a:pt x="40210" y="27293"/>
                  <a:pt x="35547" y="34262"/>
                  <a:pt x="28415" y="37210"/>
                </a:cubicBezTo>
                <a:cubicBezTo>
                  <a:pt x="26049" y="38191"/>
                  <a:pt x="23565" y="38667"/>
                  <a:pt x="21102" y="38667"/>
                </a:cubicBezTo>
                <a:cubicBezTo>
                  <a:pt x="16129" y="38667"/>
                  <a:pt x="11243" y="36726"/>
                  <a:pt x="7586" y="33077"/>
                </a:cubicBezTo>
                <a:cubicBezTo>
                  <a:pt x="2130" y="27608"/>
                  <a:pt x="492" y="19393"/>
                  <a:pt x="3440" y="12248"/>
                </a:cubicBezTo>
                <a:cubicBezTo>
                  <a:pt x="6402" y="5116"/>
                  <a:pt x="13370" y="454"/>
                  <a:pt x="21094" y="454"/>
                </a:cubicBezTo>
                <a:close/>
                <a:moveTo>
                  <a:pt x="21107" y="0"/>
                </a:moveTo>
                <a:cubicBezTo>
                  <a:pt x="16017" y="0"/>
                  <a:pt x="11015" y="1989"/>
                  <a:pt x="7271" y="5733"/>
                </a:cubicBezTo>
                <a:cubicBezTo>
                  <a:pt x="1676" y="11328"/>
                  <a:pt x="0" y="19733"/>
                  <a:pt x="3025" y="27041"/>
                </a:cubicBezTo>
                <a:cubicBezTo>
                  <a:pt x="6049" y="34362"/>
                  <a:pt x="13181" y="39126"/>
                  <a:pt x="21094" y="39126"/>
                </a:cubicBezTo>
                <a:cubicBezTo>
                  <a:pt x="31893" y="39113"/>
                  <a:pt x="40651" y="30355"/>
                  <a:pt x="40663" y="19556"/>
                </a:cubicBezTo>
                <a:cubicBezTo>
                  <a:pt x="40663" y="11643"/>
                  <a:pt x="35888" y="4511"/>
                  <a:pt x="28579" y="1487"/>
                </a:cubicBezTo>
                <a:cubicBezTo>
                  <a:pt x="26161" y="486"/>
                  <a:pt x="23624" y="0"/>
                  <a:pt x="21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3674854" y="1911761"/>
            <a:ext cx="1728515" cy="1663030"/>
          </a:xfrm>
          <a:custGeom>
            <a:avLst/>
            <a:gdLst/>
            <a:ahLst/>
            <a:cxnLst/>
            <a:rect l="l" t="t" r="r" b="b"/>
            <a:pathLst>
              <a:path w="33153" h="31897" extrusionOk="0">
                <a:moveTo>
                  <a:pt x="17200" y="457"/>
                </a:moveTo>
                <a:cubicBezTo>
                  <a:pt x="25756" y="470"/>
                  <a:pt x="32687" y="7400"/>
                  <a:pt x="32699" y="15943"/>
                </a:cubicBezTo>
                <a:cubicBezTo>
                  <a:pt x="32699" y="22219"/>
                  <a:pt x="28919" y="27864"/>
                  <a:pt x="23135" y="30258"/>
                </a:cubicBezTo>
                <a:cubicBezTo>
                  <a:pt x="21216" y="31055"/>
                  <a:pt x="19202" y="31442"/>
                  <a:pt x="17207" y="31442"/>
                </a:cubicBezTo>
                <a:cubicBezTo>
                  <a:pt x="13176" y="31442"/>
                  <a:pt x="9217" y="29864"/>
                  <a:pt x="6250" y="26906"/>
                </a:cubicBezTo>
                <a:cubicBezTo>
                  <a:pt x="1815" y="22471"/>
                  <a:pt x="491" y="15805"/>
                  <a:pt x="2886" y="10021"/>
                </a:cubicBezTo>
                <a:cubicBezTo>
                  <a:pt x="5292" y="4225"/>
                  <a:pt x="10938" y="457"/>
                  <a:pt x="17200" y="457"/>
                </a:cubicBezTo>
                <a:close/>
                <a:moveTo>
                  <a:pt x="17222" y="0"/>
                </a:moveTo>
                <a:cubicBezTo>
                  <a:pt x="13069" y="0"/>
                  <a:pt x="8988" y="1625"/>
                  <a:pt x="5935" y="4678"/>
                </a:cubicBezTo>
                <a:cubicBezTo>
                  <a:pt x="1374" y="9227"/>
                  <a:pt x="0" y="16095"/>
                  <a:pt x="2470" y="22055"/>
                </a:cubicBezTo>
                <a:cubicBezTo>
                  <a:pt x="4940" y="28002"/>
                  <a:pt x="10749" y="31896"/>
                  <a:pt x="17200" y="31896"/>
                </a:cubicBezTo>
                <a:cubicBezTo>
                  <a:pt x="26008" y="31884"/>
                  <a:pt x="33140" y="24751"/>
                  <a:pt x="33153" y="15943"/>
                </a:cubicBezTo>
                <a:cubicBezTo>
                  <a:pt x="33153" y="9504"/>
                  <a:pt x="29272" y="3683"/>
                  <a:pt x="23312" y="1213"/>
                </a:cubicBezTo>
                <a:cubicBezTo>
                  <a:pt x="21341" y="396"/>
                  <a:pt x="19273" y="0"/>
                  <a:pt x="17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rot="-8999970">
            <a:off x="3174921" y="1347034"/>
            <a:ext cx="2794158" cy="2793489"/>
          </a:xfrm>
          <a:prstGeom prst="blockArc">
            <a:avLst>
              <a:gd name="adj1" fmla="val 15791057"/>
              <a:gd name="adj2" fmla="val 10360267"/>
              <a:gd name="adj3" fmla="val 86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3363451" y="1535447"/>
            <a:ext cx="2417100" cy="2416500"/>
          </a:xfrm>
          <a:prstGeom prst="blockArc">
            <a:avLst>
              <a:gd name="adj1" fmla="val 18313733"/>
              <a:gd name="adj2" fmla="val 10538502"/>
              <a:gd name="adj3" fmla="val 1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rot="4870002">
            <a:off x="3552388" y="1724236"/>
            <a:ext cx="2039591" cy="2038998"/>
          </a:xfrm>
          <a:prstGeom prst="blockArc">
            <a:avLst>
              <a:gd name="adj1" fmla="val 2412399"/>
              <a:gd name="adj2" fmla="val 10510293"/>
              <a:gd name="adj3" fmla="val 12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rot="788870">
            <a:off x="3743754" y="1915710"/>
            <a:ext cx="1656523" cy="1655871"/>
          </a:xfrm>
          <a:prstGeom prst="blockArc">
            <a:avLst>
              <a:gd name="adj1" fmla="val 19721094"/>
              <a:gd name="adj2" fmla="val 10510293"/>
              <a:gd name="adj3" fmla="val 12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6" name="Google Shape;1156;p41"/>
          <p:cNvCxnSpPr>
            <a:cxnSpLocks/>
            <a:stCxn id="36" idx="3"/>
          </p:cNvCxnSpPr>
          <p:nvPr/>
        </p:nvCxnSpPr>
        <p:spPr>
          <a:xfrm flipV="1">
            <a:off x="1991855" y="2675331"/>
            <a:ext cx="1757315" cy="42078"/>
          </a:xfrm>
          <a:prstGeom prst="straightConnector1">
            <a:avLst/>
          </a:prstGeom>
          <a:noFill/>
          <a:ln w="19050" cap="flat" cmpd="sng">
            <a:solidFill>
              <a:srgbClr val="00B050"/>
            </a:solidFill>
            <a:prstDash val="solid"/>
            <a:round/>
            <a:headEnd type="none" w="med" len="med"/>
            <a:tailEnd type="oval" w="med" len="med"/>
          </a:ln>
        </p:spPr>
      </p:cxnSp>
      <p:cxnSp>
        <p:nvCxnSpPr>
          <p:cNvPr id="1157" name="Google Shape;1157;p41"/>
          <p:cNvCxnSpPr>
            <a:cxnSpLocks/>
            <a:stCxn id="37" idx="3"/>
          </p:cNvCxnSpPr>
          <p:nvPr/>
        </p:nvCxnSpPr>
        <p:spPr>
          <a:xfrm flipV="1">
            <a:off x="2098469" y="3039038"/>
            <a:ext cx="1676324" cy="661590"/>
          </a:xfrm>
          <a:prstGeom prst="straightConnector1">
            <a:avLst/>
          </a:prstGeom>
          <a:noFill/>
          <a:ln w="19050" cap="flat" cmpd="sng">
            <a:solidFill>
              <a:schemeClr val="accent4"/>
            </a:solidFill>
            <a:prstDash val="solid"/>
            <a:round/>
            <a:headEnd type="none" w="med" len="med"/>
            <a:tailEnd type="oval" w="med" len="med"/>
          </a:ln>
        </p:spPr>
      </p:cxnSp>
      <p:cxnSp>
        <p:nvCxnSpPr>
          <p:cNvPr id="1158" name="Google Shape;1158;p41"/>
          <p:cNvCxnSpPr>
            <a:cxnSpLocks/>
            <a:stCxn id="41" idx="1"/>
          </p:cNvCxnSpPr>
          <p:nvPr/>
        </p:nvCxnSpPr>
        <p:spPr>
          <a:xfrm flipH="1">
            <a:off x="5268307" y="1888476"/>
            <a:ext cx="1537166" cy="489117"/>
          </a:xfrm>
          <a:prstGeom prst="straightConnector1">
            <a:avLst/>
          </a:prstGeom>
          <a:noFill/>
          <a:ln w="19050" cap="flat" cmpd="sng">
            <a:solidFill>
              <a:schemeClr val="bg2">
                <a:lumMod val="75000"/>
                <a:lumOff val="25000"/>
              </a:schemeClr>
            </a:solidFill>
            <a:prstDash val="solid"/>
            <a:round/>
            <a:headEnd type="none" w="med" len="med"/>
            <a:tailEnd type="oval" w="med" len="med"/>
          </a:ln>
        </p:spPr>
      </p:cxnSp>
      <p:cxnSp>
        <p:nvCxnSpPr>
          <p:cNvPr id="1159" name="Google Shape;1159;p41"/>
          <p:cNvCxnSpPr>
            <a:cxnSpLocks/>
            <a:stCxn id="43" idx="1"/>
          </p:cNvCxnSpPr>
          <p:nvPr/>
        </p:nvCxnSpPr>
        <p:spPr>
          <a:xfrm flipH="1" flipV="1">
            <a:off x="5289030" y="3174680"/>
            <a:ext cx="1203820" cy="543999"/>
          </a:xfrm>
          <a:prstGeom prst="straightConnector1">
            <a:avLst/>
          </a:prstGeom>
          <a:noFill/>
          <a:ln w="19050" cap="flat" cmpd="sng">
            <a:solidFill>
              <a:schemeClr val="bg1"/>
            </a:solidFill>
            <a:prstDash val="solid"/>
            <a:round/>
            <a:headEnd type="none" w="med" len="med"/>
            <a:tailEnd type="oval" w="med" len="med"/>
          </a:ln>
        </p:spPr>
      </p:cxnSp>
      <p:pic>
        <p:nvPicPr>
          <p:cNvPr id="2" name="Picture 4" descr="DA20: MÔ HÌNH XE TỰ HÀNH SỬ DỤNG BOARD ARDUINO - YouTube">
            <a:extLst>
              <a:ext uri="{FF2B5EF4-FFF2-40B4-BE49-F238E27FC236}">
                <a16:creationId xmlns:a16="http://schemas.microsoft.com/office/drawing/2014/main" id="{725A3E3F-8114-7C82-6158-BBB95076F2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5337" l="5248" r="94461">
                        <a14:foregroundMark x1="70262" y1="63212" x2="75219" y2="67358"/>
                        <a14:foregroundMark x1="82507" y1="47927" x2="81195" y2="56477"/>
                        <a14:foregroundMark x1="80904" y1="56995" x2="76968" y2="64508"/>
                        <a14:foregroundMark x1="77405" y1="64508" x2="79883" y2="59845"/>
                        <a14:foregroundMark x1="67930" y1="67876" x2="68805" y2="75130"/>
                        <a14:foregroundMark x1="67784" y1="76425" x2="63848" y2="87306"/>
                        <a14:foregroundMark x1="48980" y1="26425" x2="48834" y2="22798"/>
                        <a14:foregroundMark x1="45190" y1="26684" x2="46356" y2="24352"/>
                        <a14:foregroundMark x1="54082" y1="8031" x2="51749" y2="16580"/>
                        <a14:foregroundMark x1="53644" y1="8031" x2="52478" y2="11658"/>
                        <a14:foregroundMark x1="52041" y1="13731" x2="52187" y2="12694"/>
                        <a14:foregroundMark x1="54373" y1="2332" x2="56268" y2="4663"/>
                        <a14:foregroundMark x1="64723" y1="22280" x2="68805" y2="24093"/>
                        <a14:foregroundMark x1="46793" y1="31347" x2="45190" y2="38083"/>
                        <a14:foregroundMark x1="44898" y1="27720" x2="44169" y2="32383"/>
                        <a14:foregroundMark x1="44315" y1="33161" x2="44752" y2="37306"/>
                        <a14:foregroundMark x1="52624" y1="85751" x2="55539" y2="90415"/>
                        <a14:backgroundMark x1="26676" y1="45855" x2="38630" y2="4663"/>
                        <a14:backgroundMark x1="44606" y1="18394" x2="44023" y2="25130"/>
                        <a14:backgroundMark x1="42420" y1="27202" x2="42420" y2="33161"/>
                        <a14:backgroundMark x1="46647" y1="27720" x2="45481" y2="31606"/>
                        <a14:backgroundMark x1="43586" y1="38342" x2="43003" y2="37047"/>
                        <a14:backgroundMark x1="59329" y1="4922" x2="73615" y2="13731"/>
                        <a14:backgroundMark x1="60058" y1="19430" x2="59621" y2="17617"/>
                        <a14:backgroundMark x1="59767" y1="25130" x2="59621" y2="24093"/>
                        <a14:backgroundMark x1="63120" y1="23057" x2="62974" y2="24093"/>
                        <a14:backgroundMark x1="53790" y1="20984" x2="53644" y2="15544"/>
                        <a14:backgroundMark x1="54082" y1="6477" x2="54227" y2="5440"/>
                        <a14:backgroundMark x1="52478" y1="9067" x2="53061" y2="6995"/>
                        <a14:backgroundMark x1="67930" y1="64249" x2="72012" y2="67617"/>
                        <a14:backgroundMark x1="51312" y1="76166" x2="51603" y2="78497"/>
                        <a14:backgroundMark x1="52770" y1="78497" x2="52332" y2="75907"/>
                        <a14:backgroundMark x1="49271" y1="20984" x2="49125" y2="15803"/>
                        <a14:backgroundMark x1="49563" y1="25907" x2="49563" y2="23575"/>
                        <a14:backgroundMark x1="51312" y1="14508" x2="52187" y2="10104"/>
                        <a14:backgroundMark x1="56560" y1="21244" x2="57143" y2="17098"/>
                        <a14:backgroundMark x1="53207" y1="11917" x2="53936" y2="9326"/>
                        <a14:backgroundMark x1="50292" y1="28238" x2="50437" y2="26943"/>
                        <a14:backgroundMark x1="51312" y1="22798" x2="52187" y2="23316"/>
                        <a14:backgroundMark x1="47376" y1="24352" x2="47376" y2="24352"/>
                        <a14:backgroundMark x1="45190" y1="36269" x2="45190" y2="32383"/>
                        <a14:backgroundMark x1="67638" y1="63472" x2="68513" y2="62176"/>
                        <a14:backgroundMark x1="67055" y1="62953" x2="68805" y2="60622"/>
                        <a14:backgroundMark x1="67784" y1="77461" x2="68950" y2="73575"/>
                        <a14:backgroundMark x1="52041" y1="84197" x2="51458" y2="85233"/>
                      </a14:backgroundRemoval>
                    </a14:imgEffect>
                  </a14:imgLayer>
                </a14:imgProps>
              </a:ext>
              <a:ext uri="{28A0092B-C50C-407E-A947-70E740481C1C}">
                <a14:useLocalDpi xmlns:a14="http://schemas.microsoft.com/office/drawing/2010/main" val="0"/>
              </a:ext>
            </a:extLst>
          </a:blip>
          <a:srcRect/>
          <a:stretch>
            <a:fillRect/>
          </a:stretch>
        </p:blipFill>
        <p:spPr bwMode="auto">
          <a:xfrm>
            <a:off x="3363389" y="2044254"/>
            <a:ext cx="2254192" cy="126839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Google Shape;1156;p41">
            <a:extLst>
              <a:ext uri="{FF2B5EF4-FFF2-40B4-BE49-F238E27FC236}">
                <a16:creationId xmlns:a16="http://schemas.microsoft.com/office/drawing/2014/main" id="{5DB9FCE9-6760-C601-843C-2D1958194FAD}"/>
              </a:ext>
            </a:extLst>
          </p:cNvPr>
          <p:cNvCxnSpPr>
            <a:cxnSpLocks/>
            <a:stCxn id="1146" idx="3"/>
          </p:cNvCxnSpPr>
          <p:nvPr/>
        </p:nvCxnSpPr>
        <p:spPr>
          <a:xfrm>
            <a:off x="2327786" y="1103923"/>
            <a:ext cx="1707465" cy="990730"/>
          </a:xfrm>
          <a:prstGeom prst="straightConnector1">
            <a:avLst/>
          </a:prstGeom>
          <a:noFill/>
          <a:ln w="19050" cap="flat" cmpd="sng">
            <a:solidFill>
              <a:schemeClr val="accent3">
                <a:lumMod val="50000"/>
              </a:schemeClr>
            </a:solidFill>
            <a:prstDash val="solid"/>
            <a:round/>
            <a:headEnd type="none" w="med" len="med"/>
            <a:tailEnd type="oval" w="med" len="med"/>
          </a:ln>
        </p:spPr>
      </p:cxnSp>
      <p:cxnSp>
        <p:nvCxnSpPr>
          <p:cNvPr id="14" name="Google Shape;1156;p41">
            <a:extLst>
              <a:ext uri="{FF2B5EF4-FFF2-40B4-BE49-F238E27FC236}">
                <a16:creationId xmlns:a16="http://schemas.microsoft.com/office/drawing/2014/main" id="{08C770E1-DC72-3308-0E8C-A13E00364630}"/>
              </a:ext>
            </a:extLst>
          </p:cNvPr>
          <p:cNvCxnSpPr>
            <a:cxnSpLocks/>
            <a:stCxn id="40" idx="3"/>
          </p:cNvCxnSpPr>
          <p:nvPr/>
        </p:nvCxnSpPr>
        <p:spPr>
          <a:xfrm>
            <a:off x="1918289" y="1807818"/>
            <a:ext cx="1885933" cy="582076"/>
          </a:xfrm>
          <a:prstGeom prst="straightConnector1">
            <a:avLst/>
          </a:prstGeom>
          <a:noFill/>
          <a:ln w="19050" cap="flat" cmpd="sng">
            <a:solidFill>
              <a:schemeClr val="accent2"/>
            </a:solidFill>
            <a:prstDash val="solid"/>
            <a:round/>
            <a:headEnd type="none" w="med" len="med"/>
            <a:tailEnd type="oval" w="med" len="med"/>
          </a:ln>
        </p:spPr>
      </p:cxnSp>
      <p:cxnSp>
        <p:nvCxnSpPr>
          <p:cNvPr id="18" name="Google Shape;1157;p41">
            <a:extLst>
              <a:ext uri="{FF2B5EF4-FFF2-40B4-BE49-F238E27FC236}">
                <a16:creationId xmlns:a16="http://schemas.microsoft.com/office/drawing/2014/main" id="{4B39656D-09F7-9B5B-9E19-305CEA66C9E3}"/>
              </a:ext>
            </a:extLst>
          </p:cNvPr>
          <p:cNvCxnSpPr>
            <a:cxnSpLocks/>
            <a:stCxn id="38" idx="3"/>
          </p:cNvCxnSpPr>
          <p:nvPr/>
        </p:nvCxnSpPr>
        <p:spPr>
          <a:xfrm flipV="1">
            <a:off x="2549699" y="3355237"/>
            <a:ext cx="1460227" cy="1106845"/>
          </a:xfrm>
          <a:prstGeom prst="straightConnector1">
            <a:avLst/>
          </a:prstGeom>
          <a:noFill/>
          <a:ln w="19050" cap="flat" cmpd="sng">
            <a:solidFill>
              <a:schemeClr val="accent4">
                <a:lumMod val="75000"/>
              </a:schemeClr>
            </a:solidFill>
            <a:prstDash val="solid"/>
            <a:round/>
            <a:headEnd type="none" w="med" len="med"/>
            <a:tailEnd type="oval" w="med" len="med"/>
          </a:ln>
        </p:spPr>
      </p:cxnSp>
      <p:cxnSp>
        <p:nvCxnSpPr>
          <p:cNvPr id="19" name="Google Shape;1157;p41">
            <a:extLst>
              <a:ext uri="{FF2B5EF4-FFF2-40B4-BE49-F238E27FC236}">
                <a16:creationId xmlns:a16="http://schemas.microsoft.com/office/drawing/2014/main" id="{41133DBE-A4EE-5D21-CA0A-40C346535264}"/>
              </a:ext>
            </a:extLst>
          </p:cNvPr>
          <p:cNvCxnSpPr>
            <a:cxnSpLocks/>
            <a:stCxn id="39" idx="0"/>
          </p:cNvCxnSpPr>
          <p:nvPr/>
        </p:nvCxnSpPr>
        <p:spPr>
          <a:xfrm flipV="1">
            <a:off x="3749171" y="3519919"/>
            <a:ext cx="549056" cy="942163"/>
          </a:xfrm>
          <a:prstGeom prst="straightConnector1">
            <a:avLst/>
          </a:prstGeom>
          <a:noFill/>
          <a:ln w="19050" cap="flat" cmpd="sng">
            <a:solidFill>
              <a:schemeClr val="accent6">
                <a:lumMod val="75000"/>
              </a:schemeClr>
            </a:solidFill>
            <a:prstDash val="solid"/>
            <a:round/>
            <a:headEnd type="none" w="med" len="med"/>
            <a:tailEnd type="oval" w="med" len="med"/>
          </a:ln>
        </p:spPr>
      </p:cxnSp>
      <p:cxnSp>
        <p:nvCxnSpPr>
          <p:cNvPr id="21" name="Google Shape;1158;p41">
            <a:extLst>
              <a:ext uri="{FF2B5EF4-FFF2-40B4-BE49-F238E27FC236}">
                <a16:creationId xmlns:a16="http://schemas.microsoft.com/office/drawing/2014/main" id="{25F1011E-6570-9A6E-ED03-22007373748C}"/>
              </a:ext>
            </a:extLst>
          </p:cNvPr>
          <p:cNvCxnSpPr>
            <a:cxnSpLocks/>
            <a:stCxn id="35" idx="1"/>
          </p:cNvCxnSpPr>
          <p:nvPr/>
        </p:nvCxnSpPr>
        <p:spPr>
          <a:xfrm flipH="1">
            <a:off x="4955006" y="1103923"/>
            <a:ext cx="885695" cy="905487"/>
          </a:xfrm>
          <a:prstGeom prst="straightConnector1">
            <a:avLst/>
          </a:prstGeom>
          <a:noFill/>
          <a:ln w="19050" cap="flat" cmpd="sng">
            <a:solidFill>
              <a:schemeClr val="accent3"/>
            </a:solidFill>
            <a:prstDash val="solid"/>
            <a:round/>
            <a:headEnd type="none" w="med" len="med"/>
            <a:tailEnd type="oval" w="med" len="med"/>
          </a:ln>
        </p:spPr>
      </p:cxnSp>
      <p:cxnSp>
        <p:nvCxnSpPr>
          <p:cNvPr id="23" name="Google Shape;1159;p41">
            <a:extLst>
              <a:ext uri="{FF2B5EF4-FFF2-40B4-BE49-F238E27FC236}">
                <a16:creationId xmlns:a16="http://schemas.microsoft.com/office/drawing/2014/main" id="{0329DD0C-10EB-A25F-8817-935525C2856B}"/>
              </a:ext>
            </a:extLst>
          </p:cNvPr>
          <p:cNvCxnSpPr>
            <a:cxnSpLocks/>
            <a:stCxn id="44" idx="1"/>
          </p:cNvCxnSpPr>
          <p:nvPr/>
        </p:nvCxnSpPr>
        <p:spPr>
          <a:xfrm flipH="1" flipV="1">
            <a:off x="4755354" y="3549084"/>
            <a:ext cx="967810" cy="1089482"/>
          </a:xfrm>
          <a:prstGeom prst="straightConnector1">
            <a:avLst/>
          </a:prstGeom>
          <a:noFill/>
          <a:ln w="19050" cap="flat" cmpd="sng">
            <a:solidFill>
              <a:srgbClr val="7030A0"/>
            </a:solidFill>
            <a:prstDash val="solid"/>
            <a:round/>
            <a:headEnd type="none" w="med" len="med"/>
            <a:tailEnd type="oval" w="med" len="med"/>
          </a:ln>
        </p:spPr>
      </p:cxnSp>
      <p:cxnSp>
        <p:nvCxnSpPr>
          <p:cNvPr id="28" name="Google Shape;1159;p41">
            <a:extLst>
              <a:ext uri="{FF2B5EF4-FFF2-40B4-BE49-F238E27FC236}">
                <a16:creationId xmlns:a16="http://schemas.microsoft.com/office/drawing/2014/main" id="{E736F307-0A6E-750A-0EA6-7C2DDA0EB475}"/>
              </a:ext>
            </a:extLst>
          </p:cNvPr>
          <p:cNvCxnSpPr>
            <a:cxnSpLocks/>
            <a:stCxn id="42" idx="1"/>
          </p:cNvCxnSpPr>
          <p:nvPr/>
        </p:nvCxnSpPr>
        <p:spPr>
          <a:xfrm flipH="1">
            <a:off x="5397853" y="2672211"/>
            <a:ext cx="2030490" cy="41084"/>
          </a:xfrm>
          <a:prstGeom prst="straightConnector1">
            <a:avLst/>
          </a:prstGeom>
          <a:noFill/>
          <a:ln w="19050" cap="flat" cmpd="sng">
            <a:solidFill>
              <a:schemeClr val="accent1"/>
            </a:solidFill>
            <a:prstDash val="solid"/>
            <a:round/>
            <a:headEnd type="none" w="med" len="med"/>
            <a:tailEnd type="oval" w="med" len="med"/>
          </a:ln>
        </p:spPr>
      </p:cxnSp>
      <p:sp>
        <p:nvSpPr>
          <p:cNvPr id="35" name="Google Shape;1146;p41">
            <a:extLst>
              <a:ext uri="{FF2B5EF4-FFF2-40B4-BE49-F238E27FC236}">
                <a16:creationId xmlns:a16="http://schemas.microsoft.com/office/drawing/2014/main" id="{68D8599F-103B-50BC-8AAA-A8859280448C}"/>
              </a:ext>
            </a:extLst>
          </p:cNvPr>
          <p:cNvSpPr txBox="1">
            <a:spLocks/>
          </p:cNvSpPr>
          <p:nvPr/>
        </p:nvSpPr>
        <p:spPr>
          <a:xfrm>
            <a:off x="5840701" y="781573"/>
            <a:ext cx="1790366"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Share Tech"/>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2pPr>
            <a:lvl3pPr marR="0" lvl="2"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3pPr>
            <a:lvl4pPr marR="0" lvl="3"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4pPr>
            <a:lvl5pPr marR="0" lvl="4"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5pPr>
            <a:lvl6pPr marR="0" lvl="5"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6pPr>
            <a:lvl7pPr marR="0" lvl="6"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7pPr>
            <a:lvl8pPr marR="0" lvl="7"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8pPr>
            <a:lvl9pPr marR="0" lvl="8"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9pPr>
          </a:lstStyle>
          <a:p>
            <a:r>
              <a:rPr lang="en" sz="1600">
                <a:solidFill>
                  <a:schemeClr val="lt1"/>
                </a:solidFill>
                <a:latin typeface="Maven Pro"/>
                <a:ea typeface="Maven Pro"/>
                <a:cs typeface="Maven Pro"/>
                <a:sym typeface="Maven Pro"/>
              </a:rPr>
              <a:t>Motor giảm tốc và bánh xe x 4</a:t>
            </a:r>
            <a:endParaRPr lang="it-IT" sz="1600">
              <a:solidFill>
                <a:schemeClr val="bg1"/>
              </a:solidFill>
              <a:latin typeface="Times New Roman" panose="02020603050405020304" pitchFamily="18" charset="0"/>
              <a:ea typeface="Maven Pro"/>
              <a:cs typeface="Times New Roman" panose="02020603050405020304" pitchFamily="18" charset="0"/>
              <a:sym typeface="Maven Pro"/>
            </a:endParaRPr>
          </a:p>
        </p:txBody>
      </p:sp>
      <p:sp>
        <p:nvSpPr>
          <p:cNvPr id="36" name="Google Shape;1146;p41">
            <a:extLst>
              <a:ext uri="{FF2B5EF4-FFF2-40B4-BE49-F238E27FC236}">
                <a16:creationId xmlns:a16="http://schemas.microsoft.com/office/drawing/2014/main" id="{3024A2CB-1298-6BDA-E5E3-ACD80B17BC96}"/>
              </a:ext>
            </a:extLst>
          </p:cNvPr>
          <p:cNvSpPr txBox="1">
            <a:spLocks/>
          </p:cNvSpPr>
          <p:nvPr/>
        </p:nvSpPr>
        <p:spPr>
          <a:xfrm>
            <a:off x="299610" y="2395059"/>
            <a:ext cx="1692245"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Share Tech"/>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2pPr>
            <a:lvl3pPr marR="0" lvl="2"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3pPr>
            <a:lvl4pPr marR="0" lvl="3"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4pPr>
            <a:lvl5pPr marR="0" lvl="4"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5pPr>
            <a:lvl6pPr marR="0" lvl="5"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6pPr>
            <a:lvl7pPr marR="0" lvl="6"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7pPr>
            <a:lvl8pPr marR="0" lvl="7"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8pPr>
            <a:lvl9pPr marR="0" lvl="8"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9pPr>
          </a:lstStyle>
          <a:p>
            <a:r>
              <a:rPr lang="en" sz="1600">
                <a:solidFill>
                  <a:schemeClr val="lt1"/>
                </a:solidFill>
                <a:latin typeface="Maven Pro"/>
                <a:ea typeface="Maven Pro"/>
                <a:cs typeface="Maven Pro"/>
                <a:sym typeface="Maven Pro"/>
              </a:rPr>
              <a:t>Cảm biến hồng ngoại x 2</a:t>
            </a:r>
            <a:endParaRPr lang="it-IT" sz="1600">
              <a:solidFill>
                <a:schemeClr val="bg1"/>
              </a:solidFill>
              <a:latin typeface="Times New Roman" panose="02020603050405020304" pitchFamily="18" charset="0"/>
              <a:ea typeface="Maven Pro"/>
              <a:cs typeface="Times New Roman" panose="02020603050405020304" pitchFamily="18" charset="0"/>
              <a:sym typeface="Maven Pro"/>
            </a:endParaRPr>
          </a:p>
        </p:txBody>
      </p:sp>
      <p:sp>
        <p:nvSpPr>
          <p:cNvPr id="37" name="Google Shape;1146;p41">
            <a:extLst>
              <a:ext uri="{FF2B5EF4-FFF2-40B4-BE49-F238E27FC236}">
                <a16:creationId xmlns:a16="http://schemas.microsoft.com/office/drawing/2014/main" id="{6C31C2B3-25EA-5B1C-8C57-20B47FC77182}"/>
              </a:ext>
            </a:extLst>
          </p:cNvPr>
          <p:cNvSpPr txBox="1">
            <a:spLocks/>
          </p:cNvSpPr>
          <p:nvPr/>
        </p:nvSpPr>
        <p:spPr>
          <a:xfrm>
            <a:off x="584232" y="3378278"/>
            <a:ext cx="1514237"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Share Tech"/>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2pPr>
            <a:lvl3pPr marR="0" lvl="2"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3pPr>
            <a:lvl4pPr marR="0" lvl="3"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4pPr>
            <a:lvl5pPr marR="0" lvl="4"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5pPr>
            <a:lvl6pPr marR="0" lvl="5"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6pPr>
            <a:lvl7pPr marR="0" lvl="6"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7pPr>
            <a:lvl8pPr marR="0" lvl="7"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8pPr>
            <a:lvl9pPr marR="0" lvl="8"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9pPr>
          </a:lstStyle>
          <a:p>
            <a:r>
              <a:rPr lang="en" sz="1600">
                <a:solidFill>
                  <a:schemeClr val="lt1"/>
                </a:solidFill>
                <a:latin typeface="Maven Pro"/>
                <a:ea typeface="Maven Pro"/>
                <a:cs typeface="Maven Pro"/>
                <a:sym typeface="Maven Pro"/>
              </a:rPr>
              <a:t>cảm biến siêu âm x 1</a:t>
            </a:r>
            <a:endParaRPr lang="it-IT" sz="1600">
              <a:solidFill>
                <a:schemeClr val="bg1"/>
              </a:solidFill>
              <a:latin typeface="Times New Roman" panose="02020603050405020304" pitchFamily="18" charset="0"/>
              <a:ea typeface="Maven Pro"/>
              <a:cs typeface="Times New Roman" panose="02020603050405020304" pitchFamily="18" charset="0"/>
              <a:sym typeface="Maven Pro"/>
            </a:endParaRPr>
          </a:p>
        </p:txBody>
      </p:sp>
      <p:sp>
        <p:nvSpPr>
          <p:cNvPr id="38" name="Google Shape;1146;p41">
            <a:extLst>
              <a:ext uri="{FF2B5EF4-FFF2-40B4-BE49-F238E27FC236}">
                <a16:creationId xmlns:a16="http://schemas.microsoft.com/office/drawing/2014/main" id="{4EC5CD60-0AA6-89AE-5ED7-8F1BE1CDADB0}"/>
              </a:ext>
            </a:extLst>
          </p:cNvPr>
          <p:cNvSpPr txBox="1">
            <a:spLocks/>
          </p:cNvSpPr>
          <p:nvPr/>
        </p:nvSpPr>
        <p:spPr>
          <a:xfrm>
            <a:off x="1035462" y="4250244"/>
            <a:ext cx="1514237" cy="423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Share Tech"/>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2pPr>
            <a:lvl3pPr marR="0" lvl="2"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3pPr>
            <a:lvl4pPr marR="0" lvl="3"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4pPr>
            <a:lvl5pPr marR="0" lvl="4"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5pPr>
            <a:lvl6pPr marR="0" lvl="5"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6pPr>
            <a:lvl7pPr marR="0" lvl="6"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7pPr>
            <a:lvl8pPr marR="0" lvl="7"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8pPr>
            <a:lvl9pPr marR="0" lvl="8"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9pPr>
          </a:lstStyle>
          <a:p>
            <a:pPr marL="0" lvl="0" indent="0" algn="l" rtl="0">
              <a:spcBef>
                <a:spcPts val="0"/>
              </a:spcBef>
              <a:spcAft>
                <a:spcPts val="0"/>
              </a:spcAft>
              <a:buNone/>
            </a:pPr>
            <a:r>
              <a:rPr lang="vi-VN" sz="1600">
                <a:solidFill>
                  <a:schemeClr val="lt1"/>
                </a:solidFill>
                <a:latin typeface="Maven Pro"/>
                <a:ea typeface="Maven Pro"/>
                <a:cs typeface="Maven Pro"/>
                <a:sym typeface="Maven Pro"/>
              </a:rPr>
              <a:t>Pin 18650 x 2</a:t>
            </a:r>
          </a:p>
        </p:txBody>
      </p:sp>
      <p:sp>
        <p:nvSpPr>
          <p:cNvPr id="39" name="Google Shape;1146;p41">
            <a:extLst>
              <a:ext uri="{FF2B5EF4-FFF2-40B4-BE49-F238E27FC236}">
                <a16:creationId xmlns:a16="http://schemas.microsoft.com/office/drawing/2014/main" id="{5122554A-3432-21BD-77F2-75BB4E3A96E1}"/>
              </a:ext>
            </a:extLst>
          </p:cNvPr>
          <p:cNvSpPr txBox="1">
            <a:spLocks/>
          </p:cNvSpPr>
          <p:nvPr/>
        </p:nvSpPr>
        <p:spPr>
          <a:xfrm>
            <a:off x="2992052" y="4462082"/>
            <a:ext cx="1514237"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Share Tech"/>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2pPr>
            <a:lvl3pPr marR="0" lvl="2"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3pPr>
            <a:lvl4pPr marR="0" lvl="3"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4pPr>
            <a:lvl5pPr marR="0" lvl="4"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5pPr>
            <a:lvl6pPr marR="0" lvl="5"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6pPr>
            <a:lvl7pPr marR="0" lvl="6"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7pPr>
            <a:lvl8pPr marR="0" lvl="7"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8pPr>
            <a:lvl9pPr marR="0" lvl="8"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9pPr>
          </a:lstStyle>
          <a:p>
            <a:r>
              <a:rPr lang="en" sz="1600">
                <a:solidFill>
                  <a:schemeClr val="lt1"/>
                </a:solidFill>
                <a:latin typeface="Maven Pro"/>
                <a:ea typeface="Maven Pro"/>
                <a:cs typeface="Maven Pro"/>
                <a:sym typeface="Maven Pro"/>
              </a:rPr>
              <a:t>Đế pin 18650  2P x 1</a:t>
            </a:r>
            <a:endParaRPr lang="it-IT" sz="1600">
              <a:solidFill>
                <a:schemeClr val="bg1"/>
              </a:solidFill>
              <a:latin typeface="Times New Roman" panose="02020603050405020304" pitchFamily="18" charset="0"/>
              <a:ea typeface="Maven Pro"/>
              <a:cs typeface="Times New Roman" panose="02020603050405020304" pitchFamily="18" charset="0"/>
              <a:sym typeface="Maven Pro"/>
            </a:endParaRPr>
          </a:p>
        </p:txBody>
      </p:sp>
      <p:sp>
        <p:nvSpPr>
          <p:cNvPr id="40" name="Google Shape;1146;p41">
            <a:extLst>
              <a:ext uri="{FF2B5EF4-FFF2-40B4-BE49-F238E27FC236}">
                <a16:creationId xmlns:a16="http://schemas.microsoft.com/office/drawing/2014/main" id="{C9602D66-EAE1-C72F-25A9-75DC1DECFDAE}"/>
              </a:ext>
            </a:extLst>
          </p:cNvPr>
          <p:cNvSpPr txBox="1">
            <a:spLocks/>
          </p:cNvSpPr>
          <p:nvPr/>
        </p:nvSpPr>
        <p:spPr>
          <a:xfrm>
            <a:off x="404052" y="1595532"/>
            <a:ext cx="1514237" cy="42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Share Tech"/>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2pPr>
            <a:lvl3pPr marR="0" lvl="2"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3pPr>
            <a:lvl4pPr marR="0" lvl="3"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4pPr>
            <a:lvl5pPr marR="0" lvl="4"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5pPr>
            <a:lvl6pPr marR="0" lvl="5"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6pPr>
            <a:lvl7pPr marR="0" lvl="6"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7pPr>
            <a:lvl8pPr marR="0" lvl="7"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8pPr>
            <a:lvl9pPr marR="0" lvl="8"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9pPr>
          </a:lstStyle>
          <a:p>
            <a:pPr marL="0" lvl="0" indent="0" algn="l" rtl="0">
              <a:spcBef>
                <a:spcPts val="0"/>
              </a:spcBef>
              <a:spcAft>
                <a:spcPts val="0"/>
              </a:spcAft>
              <a:buNone/>
            </a:pPr>
            <a:r>
              <a:rPr lang="vi-VN" sz="1600">
                <a:solidFill>
                  <a:schemeClr val="lt1"/>
                </a:solidFill>
                <a:latin typeface="Maven Pro"/>
                <a:ea typeface="Maven Pro"/>
                <a:cs typeface="Maven Pro"/>
                <a:sym typeface="Maven Pro"/>
              </a:rPr>
              <a:t>Mạch L298 x 1</a:t>
            </a:r>
          </a:p>
        </p:txBody>
      </p:sp>
      <p:sp>
        <p:nvSpPr>
          <p:cNvPr id="41" name="Google Shape;1146;p41">
            <a:extLst>
              <a:ext uri="{FF2B5EF4-FFF2-40B4-BE49-F238E27FC236}">
                <a16:creationId xmlns:a16="http://schemas.microsoft.com/office/drawing/2014/main" id="{BB7D4F65-E071-945F-D8D2-747FCB0301F8}"/>
              </a:ext>
            </a:extLst>
          </p:cNvPr>
          <p:cNvSpPr txBox="1">
            <a:spLocks/>
          </p:cNvSpPr>
          <p:nvPr/>
        </p:nvSpPr>
        <p:spPr>
          <a:xfrm>
            <a:off x="6805473" y="1566126"/>
            <a:ext cx="1514237"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Share Tech"/>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2pPr>
            <a:lvl3pPr marR="0" lvl="2"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3pPr>
            <a:lvl4pPr marR="0" lvl="3"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4pPr>
            <a:lvl5pPr marR="0" lvl="4"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5pPr>
            <a:lvl6pPr marR="0" lvl="5"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6pPr>
            <a:lvl7pPr marR="0" lvl="6"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7pPr>
            <a:lvl8pPr marR="0" lvl="7"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8pPr>
            <a:lvl9pPr marR="0" lvl="8"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9pPr>
          </a:lstStyle>
          <a:p>
            <a:pPr marL="0" lvl="0" indent="0" algn="l" rtl="0">
              <a:spcBef>
                <a:spcPts val="0"/>
              </a:spcBef>
              <a:spcAft>
                <a:spcPts val="0"/>
              </a:spcAft>
              <a:buNone/>
            </a:pPr>
            <a:r>
              <a:rPr lang="vi-VN" sz="1600">
                <a:solidFill>
                  <a:schemeClr val="lt1"/>
                </a:solidFill>
                <a:latin typeface="Maven Pro"/>
                <a:ea typeface="Maven Pro"/>
                <a:cs typeface="Maven Pro"/>
                <a:sym typeface="Maven Pro"/>
              </a:rPr>
              <a:t>Dây  cắm board đực cái</a:t>
            </a:r>
          </a:p>
        </p:txBody>
      </p:sp>
      <p:sp>
        <p:nvSpPr>
          <p:cNvPr id="42" name="Google Shape;1146;p41">
            <a:extLst>
              <a:ext uri="{FF2B5EF4-FFF2-40B4-BE49-F238E27FC236}">
                <a16:creationId xmlns:a16="http://schemas.microsoft.com/office/drawing/2014/main" id="{8AE3CCB0-9730-02A8-B17B-B01929688EEA}"/>
              </a:ext>
            </a:extLst>
          </p:cNvPr>
          <p:cNvSpPr txBox="1">
            <a:spLocks/>
          </p:cNvSpPr>
          <p:nvPr/>
        </p:nvSpPr>
        <p:spPr>
          <a:xfrm>
            <a:off x="7428343" y="2425259"/>
            <a:ext cx="1514237" cy="4939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Share Tech"/>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2pPr>
            <a:lvl3pPr marR="0" lvl="2"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3pPr>
            <a:lvl4pPr marR="0" lvl="3"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4pPr>
            <a:lvl5pPr marR="0" lvl="4"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5pPr>
            <a:lvl6pPr marR="0" lvl="5"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6pPr>
            <a:lvl7pPr marR="0" lvl="6"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7pPr>
            <a:lvl8pPr marR="0" lvl="7"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8pPr>
            <a:lvl9pPr marR="0" lvl="8"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9pPr>
          </a:lstStyle>
          <a:p>
            <a:pPr marL="0" lvl="0" indent="0" algn="l" rtl="0">
              <a:spcBef>
                <a:spcPts val="0"/>
              </a:spcBef>
              <a:spcAft>
                <a:spcPts val="0"/>
              </a:spcAft>
              <a:buNone/>
            </a:pPr>
            <a:r>
              <a:rPr lang="pt-BR" sz="1600">
                <a:solidFill>
                  <a:schemeClr val="lt1"/>
                </a:solidFill>
                <a:latin typeface="Maven Pro"/>
                <a:ea typeface="Maven Pro"/>
                <a:cs typeface="Maven Pro"/>
                <a:sym typeface="Maven Pro"/>
              </a:rPr>
              <a:t>rc servo x 1</a:t>
            </a:r>
          </a:p>
        </p:txBody>
      </p:sp>
      <p:sp>
        <p:nvSpPr>
          <p:cNvPr id="43" name="Google Shape;1146;p41">
            <a:extLst>
              <a:ext uri="{FF2B5EF4-FFF2-40B4-BE49-F238E27FC236}">
                <a16:creationId xmlns:a16="http://schemas.microsoft.com/office/drawing/2014/main" id="{AB7FBB7E-A841-0761-768E-B3DFA8B35B47}"/>
              </a:ext>
            </a:extLst>
          </p:cNvPr>
          <p:cNvSpPr txBox="1">
            <a:spLocks/>
          </p:cNvSpPr>
          <p:nvPr/>
        </p:nvSpPr>
        <p:spPr>
          <a:xfrm>
            <a:off x="6492850" y="3501716"/>
            <a:ext cx="1514237" cy="433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Share Tech"/>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2pPr>
            <a:lvl3pPr marR="0" lvl="2"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3pPr>
            <a:lvl4pPr marR="0" lvl="3"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4pPr>
            <a:lvl5pPr marR="0" lvl="4"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5pPr>
            <a:lvl6pPr marR="0" lvl="5"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6pPr>
            <a:lvl7pPr marR="0" lvl="6"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7pPr>
            <a:lvl8pPr marR="0" lvl="7"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8pPr>
            <a:lvl9pPr marR="0" lvl="8"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9pPr>
          </a:lstStyle>
          <a:p>
            <a:r>
              <a:rPr lang="en" sz="1600">
                <a:solidFill>
                  <a:schemeClr val="lt1"/>
                </a:solidFill>
                <a:latin typeface="Maven Pro"/>
                <a:ea typeface="Maven Pro"/>
                <a:cs typeface="Maven Pro"/>
                <a:sym typeface="Maven Pro"/>
              </a:rPr>
              <a:t>công tắc x 1</a:t>
            </a:r>
            <a:endParaRPr lang="it-IT" sz="1600">
              <a:solidFill>
                <a:schemeClr val="bg1"/>
              </a:solidFill>
              <a:latin typeface="Times New Roman" panose="02020603050405020304" pitchFamily="18" charset="0"/>
              <a:ea typeface="Maven Pro"/>
              <a:cs typeface="Times New Roman" panose="02020603050405020304" pitchFamily="18" charset="0"/>
              <a:sym typeface="Maven Pro"/>
            </a:endParaRPr>
          </a:p>
        </p:txBody>
      </p:sp>
      <p:sp>
        <p:nvSpPr>
          <p:cNvPr id="44" name="Google Shape;1146;p41">
            <a:extLst>
              <a:ext uri="{FF2B5EF4-FFF2-40B4-BE49-F238E27FC236}">
                <a16:creationId xmlns:a16="http://schemas.microsoft.com/office/drawing/2014/main" id="{362CE58A-2D73-6B15-9877-E1D2BB7418D7}"/>
              </a:ext>
            </a:extLst>
          </p:cNvPr>
          <p:cNvSpPr txBox="1">
            <a:spLocks/>
          </p:cNvSpPr>
          <p:nvPr/>
        </p:nvSpPr>
        <p:spPr>
          <a:xfrm>
            <a:off x="5723164" y="4435071"/>
            <a:ext cx="1514237" cy="4069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Share Tech"/>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2pPr>
            <a:lvl3pPr marR="0" lvl="2"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3pPr>
            <a:lvl4pPr marR="0" lvl="3"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4pPr>
            <a:lvl5pPr marR="0" lvl="4"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5pPr>
            <a:lvl6pPr marR="0" lvl="5"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6pPr>
            <a:lvl7pPr marR="0" lvl="6"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7pPr>
            <a:lvl8pPr marR="0" lvl="7"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8pPr>
            <a:lvl9pPr marR="0" lvl="8"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9pPr>
          </a:lstStyle>
          <a:p>
            <a:pPr marL="0" lvl="0" indent="0" algn="l" rtl="0">
              <a:spcBef>
                <a:spcPts val="0"/>
              </a:spcBef>
              <a:spcAft>
                <a:spcPts val="0"/>
              </a:spcAft>
              <a:buNone/>
            </a:pPr>
            <a:r>
              <a:rPr lang="vi-VN" sz="1600">
                <a:solidFill>
                  <a:schemeClr val="lt1"/>
                </a:solidFill>
                <a:latin typeface="Maven Pro"/>
                <a:ea typeface="Maven Pro"/>
                <a:cs typeface="Maven Pro"/>
                <a:sym typeface="Maven Pro"/>
              </a:rPr>
              <a:t>khung xe</a:t>
            </a:r>
          </a:p>
        </p:txBody>
      </p:sp>
      <p:cxnSp>
        <p:nvCxnSpPr>
          <p:cNvPr id="3" name="Google Shape;1159;p41">
            <a:extLst>
              <a:ext uri="{FF2B5EF4-FFF2-40B4-BE49-F238E27FC236}">
                <a16:creationId xmlns:a16="http://schemas.microsoft.com/office/drawing/2014/main" id="{638E65BA-3FF5-C551-53F3-3BE3FA9EB54F}"/>
              </a:ext>
            </a:extLst>
          </p:cNvPr>
          <p:cNvCxnSpPr>
            <a:cxnSpLocks/>
          </p:cNvCxnSpPr>
          <p:nvPr/>
        </p:nvCxnSpPr>
        <p:spPr>
          <a:xfrm flipH="1" flipV="1">
            <a:off x="5397853" y="2948496"/>
            <a:ext cx="2164738" cy="390806"/>
          </a:xfrm>
          <a:prstGeom prst="straightConnector1">
            <a:avLst/>
          </a:prstGeom>
          <a:noFill/>
          <a:ln w="19050" cap="flat" cmpd="sng">
            <a:solidFill>
              <a:schemeClr val="accent1"/>
            </a:solidFill>
            <a:prstDash val="solid"/>
            <a:round/>
            <a:headEnd type="none" w="med" len="med"/>
            <a:tailEnd type="oval" w="med" len="med"/>
          </a:ln>
        </p:spPr>
      </p:cxnSp>
      <p:sp>
        <p:nvSpPr>
          <p:cNvPr id="6" name="Google Shape;1146;p41">
            <a:extLst>
              <a:ext uri="{FF2B5EF4-FFF2-40B4-BE49-F238E27FC236}">
                <a16:creationId xmlns:a16="http://schemas.microsoft.com/office/drawing/2014/main" id="{9BD70041-90BD-0A7D-FC65-5B77C1F82557}"/>
              </a:ext>
            </a:extLst>
          </p:cNvPr>
          <p:cNvSpPr txBox="1">
            <a:spLocks/>
          </p:cNvSpPr>
          <p:nvPr/>
        </p:nvSpPr>
        <p:spPr>
          <a:xfrm>
            <a:off x="7562591" y="3122339"/>
            <a:ext cx="1514237" cy="433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Share Tech"/>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2pPr>
            <a:lvl3pPr marR="0" lvl="2"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3pPr>
            <a:lvl4pPr marR="0" lvl="3"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4pPr>
            <a:lvl5pPr marR="0" lvl="4"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5pPr>
            <a:lvl6pPr marR="0" lvl="5"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6pPr>
            <a:lvl7pPr marR="0" lvl="6"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7pPr>
            <a:lvl8pPr marR="0" lvl="7"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8pPr>
            <a:lvl9pPr marR="0" lvl="8" algn="ctr" rtl="0">
              <a:lnSpc>
                <a:spcPct val="100000"/>
              </a:lnSpc>
              <a:spcBef>
                <a:spcPts val="0"/>
              </a:spcBef>
              <a:spcAft>
                <a:spcPts val="0"/>
              </a:spcAft>
              <a:buClr>
                <a:srgbClr val="000000"/>
              </a:buClr>
              <a:buSzPts val="1800"/>
              <a:buFont typeface="Share Tech"/>
              <a:buNone/>
              <a:defRPr sz="1800" b="0" i="0" u="none" strike="noStrike" cap="none">
                <a:solidFill>
                  <a:srgbClr val="000000"/>
                </a:solidFill>
                <a:latin typeface="Share Tech"/>
                <a:ea typeface="Share Tech"/>
                <a:cs typeface="Share Tech"/>
                <a:sym typeface="Share Tech"/>
              </a:defRPr>
            </a:lvl9pPr>
          </a:lstStyle>
          <a:p>
            <a:r>
              <a:rPr lang="vi-VN" sz="1600">
                <a:solidFill>
                  <a:schemeClr val="lt1"/>
                </a:solidFill>
                <a:latin typeface="Maven Pro"/>
                <a:ea typeface="Maven Pro"/>
                <a:cs typeface="Maven Pro"/>
                <a:sym typeface="Maven Pro"/>
              </a:rPr>
              <a:t>Encoder</a:t>
            </a:r>
            <a:endParaRPr lang="it-IT" sz="1600">
              <a:solidFill>
                <a:schemeClr val="bg1"/>
              </a:solidFill>
              <a:latin typeface="Times New Roman" panose="02020603050405020304" pitchFamily="18" charset="0"/>
              <a:ea typeface="Maven Pro"/>
              <a:cs typeface="Times New Roman" panose="02020603050405020304" pitchFamily="18" charset="0"/>
              <a:sym typeface="Maven Pro"/>
            </a:endParaRPr>
          </a:p>
        </p:txBody>
      </p:sp>
    </p:spTree>
    <p:extLst>
      <p:ext uri="{BB962C8B-B14F-4D97-AF65-F5344CB8AC3E}">
        <p14:creationId xmlns:p14="http://schemas.microsoft.com/office/powerpoint/2010/main" val="1188396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2003575"/>
            <a:ext cx="75240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2111850"/>
            <a:ext cx="72567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0E9492E4-CAE9-0C59-BA87-9881007C538F}"/>
              </a:ext>
            </a:extLst>
          </p:cNvPr>
          <p:cNvSpPr txBox="1"/>
          <p:nvPr/>
        </p:nvSpPr>
        <p:spPr>
          <a:xfrm>
            <a:off x="1121569" y="2343153"/>
            <a:ext cx="6915150" cy="1477328"/>
          </a:xfrm>
          <a:prstGeom prst="rect">
            <a:avLst/>
          </a:prstGeom>
          <a:noFill/>
        </p:spPr>
        <p:txBody>
          <a:bodyPr wrap="square" rtlCol="0">
            <a:spAutoFit/>
          </a:bodyPr>
          <a:lstStyle/>
          <a:p>
            <a:r>
              <a:rPr lang="vi-VN" sz="1800" b="0" i="0">
                <a:solidFill>
                  <a:schemeClr val="bg1"/>
                </a:solidFill>
                <a:effectLst/>
                <a:latin typeface="+mj-lt"/>
              </a:rPr>
              <a:t>Robot tự hành tránh vật cản là một loại Robot có khả năng di chuyển và điều hướng một cách tự động để tránh va chạm và vượt qua các vật cản trong môi trường xung quanh. Điều này được thực hiện thông qua việc sử dụng các công nghệ và cảm biến để xác định vị trí và hướng di chuyển của Robot và phản ứng phù hợp khi gặp vật cản.</a:t>
            </a:r>
            <a:endParaRPr lang="vi-VN" sz="1800">
              <a:solidFill>
                <a:schemeClr val="bg1"/>
              </a:solidFill>
              <a:latin typeface="+mj-lt"/>
            </a:endParaRPr>
          </a:p>
        </p:txBody>
      </p:sp>
      <p:sp>
        <p:nvSpPr>
          <p:cNvPr id="3" name="Google Shape;477;p27">
            <a:extLst>
              <a:ext uri="{FF2B5EF4-FFF2-40B4-BE49-F238E27FC236}">
                <a16:creationId xmlns:a16="http://schemas.microsoft.com/office/drawing/2014/main" id="{B06FF78B-CFDC-717A-4251-106ECF2C69E4}"/>
              </a:ext>
            </a:extLst>
          </p:cNvPr>
          <p:cNvSpPr txBox="1">
            <a:spLocks/>
          </p:cNvSpPr>
          <p:nvPr/>
        </p:nvSpPr>
        <p:spPr>
          <a:xfrm>
            <a:off x="457200" y="580240"/>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C. Robot tự hành tránh vật cản:</a:t>
            </a:r>
            <a:endParaRPr lang="en" sz="2400" b="1">
              <a:solidFill>
                <a:srgbClr val="00CFCC"/>
              </a:solidFill>
              <a:latin typeface="Maven Pro" panose="020B0604020202020204" charset="0"/>
            </a:endParaRPr>
          </a:p>
        </p:txBody>
      </p:sp>
    </p:spTree>
    <p:extLst>
      <p:ext uri="{BB962C8B-B14F-4D97-AF65-F5344CB8AC3E}">
        <p14:creationId xmlns:p14="http://schemas.microsoft.com/office/powerpoint/2010/main" val="1615232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7D00E3B1-0B40-E9BD-0135-3F49FB9E7690}"/>
              </a:ext>
            </a:extLst>
          </p:cNvPr>
          <p:cNvPicPr>
            <a:picLocks noChangeAspect="1"/>
          </p:cNvPicPr>
          <p:nvPr/>
        </p:nvPicPr>
        <p:blipFill>
          <a:blip r:embed="rId2"/>
          <a:stretch>
            <a:fillRect/>
          </a:stretch>
        </p:blipFill>
        <p:spPr>
          <a:xfrm>
            <a:off x="914399" y="884310"/>
            <a:ext cx="7165182" cy="3990379"/>
          </a:xfrm>
          <a:prstGeom prst="rect">
            <a:avLst/>
          </a:prstGeom>
        </p:spPr>
      </p:pic>
      <p:sp>
        <p:nvSpPr>
          <p:cNvPr id="5" name="Google Shape;1139;p41">
            <a:extLst>
              <a:ext uri="{FF2B5EF4-FFF2-40B4-BE49-F238E27FC236}">
                <a16:creationId xmlns:a16="http://schemas.microsoft.com/office/drawing/2014/main" id="{D8E1DBA3-D03C-A855-9C09-F82C1019F676}"/>
              </a:ext>
            </a:extLst>
          </p:cNvPr>
          <p:cNvSpPr txBox="1">
            <a:spLocks/>
          </p:cNvSpPr>
          <p:nvPr/>
        </p:nvSpPr>
        <p:spPr>
          <a:xfrm>
            <a:off x="548656" y="168319"/>
            <a:ext cx="4727700"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3. Sơ đồ nối dây:</a:t>
            </a:r>
          </a:p>
        </p:txBody>
      </p:sp>
    </p:spTree>
    <p:extLst>
      <p:ext uri="{BB962C8B-B14F-4D97-AF65-F5344CB8AC3E}">
        <p14:creationId xmlns:p14="http://schemas.microsoft.com/office/powerpoint/2010/main" val="501798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77;p27">
            <a:extLst>
              <a:ext uri="{FF2B5EF4-FFF2-40B4-BE49-F238E27FC236}">
                <a16:creationId xmlns:a16="http://schemas.microsoft.com/office/drawing/2014/main" id="{5A2E9DE2-FDAA-E08D-3A87-2189704EA074}"/>
              </a:ext>
            </a:extLst>
          </p:cNvPr>
          <p:cNvSpPr txBox="1">
            <a:spLocks/>
          </p:cNvSpPr>
          <p:nvPr/>
        </p:nvSpPr>
        <p:spPr>
          <a:xfrm>
            <a:off x="421480" y="411675"/>
            <a:ext cx="7793831"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B. Lưu đồ giải thuật:</a:t>
            </a:r>
          </a:p>
          <a:p>
            <a:endParaRPr lang="en" sz="2400" b="1">
              <a:solidFill>
                <a:srgbClr val="00CFCC"/>
              </a:solidFill>
              <a:latin typeface="Maven Pro" panose="020B0604020202020204" charset="0"/>
            </a:endParaRPr>
          </a:p>
        </p:txBody>
      </p:sp>
      <p:pic>
        <p:nvPicPr>
          <p:cNvPr id="5" name="Hình ảnh 4">
            <a:extLst>
              <a:ext uri="{FF2B5EF4-FFF2-40B4-BE49-F238E27FC236}">
                <a16:creationId xmlns:a16="http://schemas.microsoft.com/office/drawing/2014/main" id="{214D7935-59D0-EB4D-E8D4-8E712EF43B52}"/>
              </a:ext>
            </a:extLst>
          </p:cNvPr>
          <p:cNvPicPr>
            <a:picLocks noChangeAspect="1"/>
          </p:cNvPicPr>
          <p:nvPr/>
        </p:nvPicPr>
        <p:blipFill>
          <a:blip r:embed="rId2"/>
          <a:stretch>
            <a:fillRect/>
          </a:stretch>
        </p:blipFill>
        <p:spPr>
          <a:xfrm>
            <a:off x="3663896" y="0"/>
            <a:ext cx="1816208" cy="5143500"/>
          </a:xfrm>
          <a:prstGeom prst="rect">
            <a:avLst/>
          </a:prstGeom>
        </p:spPr>
      </p:pic>
    </p:spTree>
    <p:extLst>
      <p:ext uri="{BB962C8B-B14F-4D97-AF65-F5344CB8AC3E}">
        <p14:creationId xmlns:p14="http://schemas.microsoft.com/office/powerpoint/2010/main" val="1707584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5" name="Google Shape;482;p27">
            <a:extLst>
              <a:ext uri="{FF2B5EF4-FFF2-40B4-BE49-F238E27FC236}">
                <a16:creationId xmlns:a16="http://schemas.microsoft.com/office/drawing/2014/main" id="{CBB84E68-0A3D-EED8-0586-7EA73F5C22A5}"/>
              </a:ext>
            </a:extLst>
          </p:cNvPr>
          <p:cNvSpPr/>
          <p:nvPr/>
        </p:nvSpPr>
        <p:spPr>
          <a:xfrm>
            <a:off x="6598309" y="1562743"/>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4;p27">
            <a:extLst>
              <a:ext uri="{FF2B5EF4-FFF2-40B4-BE49-F238E27FC236}">
                <a16:creationId xmlns:a16="http://schemas.microsoft.com/office/drawing/2014/main" id="{D6BB2CF3-4BE6-53CA-726D-E73D7C2F7F6B}"/>
              </a:ext>
            </a:extLst>
          </p:cNvPr>
          <p:cNvSpPr/>
          <p:nvPr/>
        </p:nvSpPr>
        <p:spPr>
          <a:xfrm>
            <a:off x="3953923" y="1562743"/>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3;p27">
            <a:extLst>
              <a:ext uri="{FF2B5EF4-FFF2-40B4-BE49-F238E27FC236}">
                <a16:creationId xmlns:a16="http://schemas.microsoft.com/office/drawing/2014/main" id="{892081BF-63E8-173E-055E-2958A61F93E5}"/>
              </a:ext>
            </a:extLst>
          </p:cNvPr>
          <p:cNvSpPr/>
          <p:nvPr/>
        </p:nvSpPr>
        <p:spPr>
          <a:xfrm>
            <a:off x="1181739" y="1558283"/>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7;p27">
            <a:extLst>
              <a:ext uri="{FF2B5EF4-FFF2-40B4-BE49-F238E27FC236}">
                <a16:creationId xmlns:a16="http://schemas.microsoft.com/office/drawing/2014/main" id="{CD86C968-E9E2-E8CF-542D-9820C201B742}"/>
              </a:ext>
            </a:extLst>
          </p:cNvPr>
          <p:cNvSpPr txBox="1">
            <a:spLocks/>
          </p:cNvSpPr>
          <p:nvPr/>
        </p:nvSpPr>
        <p:spPr>
          <a:xfrm>
            <a:off x="421480" y="411675"/>
            <a:ext cx="7793831"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C. Lập trình:</a:t>
            </a:r>
          </a:p>
          <a:p>
            <a:endParaRPr lang="en" sz="2400" b="1">
              <a:solidFill>
                <a:srgbClr val="00CFCC"/>
              </a:solidFill>
              <a:latin typeface="Maven Pro" panose="020B0604020202020204" charset="0"/>
            </a:endParaRPr>
          </a:p>
        </p:txBody>
      </p:sp>
      <p:sp>
        <p:nvSpPr>
          <p:cNvPr id="2" name="Google Shape;477;p27">
            <a:extLst>
              <a:ext uri="{FF2B5EF4-FFF2-40B4-BE49-F238E27FC236}">
                <a16:creationId xmlns:a16="http://schemas.microsoft.com/office/drawing/2014/main" id="{ACD6DC3F-C39F-644D-F475-8B7F0E4E5FC1}"/>
              </a:ext>
            </a:extLst>
          </p:cNvPr>
          <p:cNvSpPr txBox="1">
            <a:spLocks/>
          </p:cNvSpPr>
          <p:nvPr/>
        </p:nvSpPr>
        <p:spPr>
          <a:xfrm>
            <a:off x="1269468" y="1681433"/>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l"/>
            <a:r>
              <a:rPr lang="en" sz="2800">
                <a:solidFill>
                  <a:schemeClr val="bg1"/>
                </a:solidFill>
                <a:latin typeface="000 AlterEgo BB TB" panose="02000506000000020004" pitchFamily="2" charset="0"/>
              </a:rPr>
              <a:t>01</a:t>
            </a:r>
          </a:p>
        </p:txBody>
      </p:sp>
      <p:sp>
        <p:nvSpPr>
          <p:cNvPr id="3" name="Google Shape;479;p27">
            <a:extLst>
              <a:ext uri="{FF2B5EF4-FFF2-40B4-BE49-F238E27FC236}">
                <a16:creationId xmlns:a16="http://schemas.microsoft.com/office/drawing/2014/main" id="{B1BF9A94-AEDE-590F-61DB-67DFA63BA8FD}"/>
              </a:ext>
            </a:extLst>
          </p:cNvPr>
          <p:cNvSpPr txBox="1">
            <a:spLocks/>
          </p:cNvSpPr>
          <p:nvPr/>
        </p:nvSpPr>
        <p:spPr>
          <a:xfrm>
            <a:off x="4012476" y="1681433"/>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lgn="l"/>
            <a:r>
              <a:rPr lang="en" sz="2800">
                <a:solidFill>
                  <a:schemeClr val="bg1"/>
                </a:solidFill>
                <a:latin typeface="000 AlterEgo BB TB" panose="02000506000000020004" pitchFamily="2" charset="0"/>
              </a:rPr>
              <a:t>02</a:t>
            </a:r>
          </a:p>
        </p:txBody>
      </p:sp>
      <p:sp>
        <p:nvSpPr>
          <p:cNvPr id="4" name="Google Shape;481;p27">
            <a:extLst>
              <a:ext uri="{FF2B5EF4-FFF2-40B4-BE49-F238E27FC236}">
                <a16:creationId xmlns:a16="http://schemas.microsoft.com/office/drawing/2014/main" id="{AE8AD31C-140C-525F-9399-8B01E76C5342}"/>
              </a:ext>
            </a:extLst>
          </p:cNvPr>
          <p:cNvSpPr txBox="1">
            <a:spLocks/>
          </p:cNvSpPr>
          <p:nvPr/>
        </p:nvSpPr>
        <p:spPr>
          <a:xfrm>
            <a:off x="6656262" y="1681433"/>
            <a:ext cx="17538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800">
                <a:solidFill>
                  <a:schemeClr val="bg1"/>
                </a:solidFill>
                <a:latin typeface="000 AlterEgo BB TB" panose="02000506000000020004" pitchFamily="2" charset="0"/>
              </a:rPr>
              <a:t>03</a:t>
            </a:r>
          </a:p>
        </p:txBody>
      </p:sp>
      <p:cxnSp>
        <p:nvCxnSpPr>
          <p:cNvPr id="8" name="Google Shape;485;p27">
            <a:extLst>
              <a:ext uri="{FF2B5EF4-FFF2-40B4-BE49-F238E27FC236}">
                <a16:creationId xmlns:a16="http://schemas.microsoft.com/office/drawing/2014/main" id="{03EB17FB-5E12-BF79-1648-08D06A303AF1}"/>
              </a:ext>
            </a:extLst>
          </p:cNvPr>
          <p:cNvCxnSpPr>
            <a:cxnSpLocks/>
            <a:stCxn id="5" idx="1"/>
          </p:cNvCxnSpPr>
          <p:nvPr/>
        </p:nvCxnSpPr>
        <p:spPr>
          <a:xfrm>
            <a:off x="6598309" y="197479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9" name="Google Shape;486;p27">
            <a:extLst>
              <a:ext uri="{FF2B5EF4-FFF2-40B4-BE49-F238E27FC236}">
                <a16:creationId xmlns:a16="http://schemas.microsoft.com/office/drawing/2014/main" id="{DEE4F2D6-20CB-6760-7474-58C00FABC3C0}"/>
              </a:ext>
            </a:extLst>
          </p:cNvPr>
          <p:cNvCxnSpPr>
            <a:cxnSpLocks/>
            <a:stCxn id="6" idx="1"/>
          </p:cNvCxnSpPr>
          <p:nvPr/>
        </p:nvCxnSpPr>
        <p:spPr>
          <a:xfrm>
            <a:off x="1181739" y="197033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10" name="Google Shape;487;p27">
            <a:extLst>
              <a:ext uri="{FF2B5EF4-FFF2-40B4-BE49-F238E27FC236}">
                <a16:creationId xmlns:a16="http://schemas.microsoft.com/office/drawing/2014/main" id="{BEAAEB91-3EAF-554C-F027-F73B8F36347C}"/>
              </a:ext>
            </a:extLst>
          </p:cNvPr>
          <p:cNvCxnSpPr>
            <a:cxnSpLocks/>
            <a:stCxn id="7" idx="1"/>
          </p:cNvCxnSpPr>
          <p:nvPr/>
        </p:nvCxnSpPr>
        <p:spPr>
          <a:xfrm>
            <a:off x="3953923" y="197479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11" name="Hộp Văn bản 10">
            <a:extLst>
              <a:ext uri="{FF2B5EF4-FFF2-40B4-BE49-F238E27FC236}">
                <a16:creationId xmlns:a16="http://schemas.microsoft.com/office/drawing/2014/main" id="{892F3324-AC51-595A-4BEA-7670B778D7DE}"/>
              </a:ext>
            </a:extLst>
          </p:cNvPr>
          <p:cNvSpPr txBox="1"/>
          <p:nvPr/>
        </p:nvSpPr>
        <p:spPr>
          <a:xfrm>
            <a:off x="1269468" y="2778919"/>
            <a:ext cx="1115944" cy="1569660"/>
          </a:xfrm>
          <a:prstGeom prst="rect">
            <a:avLst/>
          </a:prstGeom>
          <a:noFill/>
        </p:spPr>
        <p:txBody>
          <a:bodyPr wrap="square" rtlCol="0">
            <a:spAutoFit/>
          </a:bodyPr>
          <a:lstStyle/>
          <a:p>
            <a:r>
              <a:rPr lang="vi-VN" sz="2400" b="1">
                <a:solidFill>
                  <a:schemeClr val="bg1"/>
                </a:solidFill>
              </a:rPr>
              <a:t>Cảm biến siêu âm</a:t>
            </a:r>
          </a:p>
        </p:txBody>
      </p:sp>
      <p:sp>
        <p:nvSpPr>
          <p:cNvPr id="12" name="Hộp Văn bản 11">
            <a:extLst>
              <a:ext uri="{FF2B5EF4-FFF2-40B4-BE49-F238E27FC236}">
                <a16:creationId xmlns:a16="http://schemas.microsoft.com/office/drawing/2014/main" id="{8F0892CE-8DBD-0C7C-1175-4EFD2E55E21B}"/>
              </a:ext>
            </a:extLst>
          </p:cNvPr>
          <p:cNvSpPr txBox="1"/>
          <p:nvPr/>
        </p:nvSpPr>
        <p:spPr>
          <a:xfrm>
            <a:off x="4012476" y="2778919"/>
            <a:ext cx="1115944" cy="1569660"/>
          </a:xfrm>
          <a:prstGeom prst="rect">
            <a:avLst/>
          </a:prstGeom>
          <a:noFill/>
        </p:spPr>
        <p:txBody>
          <a:bodyPr wrap="square" rtlCol="0">
            <a:spAutoFit/>
          </a:bodyPr>
          <a:lstStyle/>
          <a:p>
            <a:r>
              <a:rPr lang="vi-VN" sz="2400" b="1">
                <a:solidFill>
                  <a:schemeClr val="bg1"/>
                </a:solidFill>
              </a:rPr>
              <a:t>Cảm biến hồng ngoại</a:t>
            </a:r>
          </a:p>
        </p:txBody>
      </p:sp>
      <p:sp>
        <p:nvSpPr>
          <p:cNvPr id="13" name="Hộp Văn bản 12">
            <a:extLst>
              <a:ext uri="{FF2B5EF4-FFF2-40B4-BE49-F238E27FC236}">
                <a16:creationId xmlns:a16="http://schemas.microsoft.com/office/drawing/2014/main" id="{5F066D4B-C09D-1B24-F27D-DB7E5AA275F1}"/>
              </a:ext>
            </a:extLst>
          </p:cNvPr>
          <p:cNvSpPr txBox="1"/>
          <p:nvPr/>
        </p:nvSpPr>
        <p:spPr>
          <a:xfrm>
            <a:off x="6726107" y="2756658"/>
            <a:ext cx="1753800" cy="1938992"/>
          </a:xfrm>
          <a:prstGeom prst="rect">
            <a:avLst/>
          </a:prstGeom>
          <a:noFill/>
        </p:spPr>
        <p:txBody>
          <a:bodyPr wrap="square" rtlCol="0">
            <a:spAutoFit/>
          </a:bodyPr>
          <a:lstStyle/>
          <a:p>
            <a:r>
              <a:rPr lang="vi-VN" sz="2400" b="1">
                <a:solidFill>
                  <a:schemeClr val="bg1"/>
                </a:solidFill>
              </a:rPr>
              <a:t>Đọc xung encoder và điều khiển động cơ</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7"/>
          <p:cNvSpPr txBox="1">
            <a:spLocks noGrp="1"/>
          </p:cNvSpPr>
          <p:nvPr>
            <p:ph type="ctrTitle" idx="13"/>
          </p:nvPr>
        </p:nvSpPr>
        <p:spPr>
          <a:xfrm>
            <a:off x="6237666" y="3396800"/>
            <a:ext cx="257057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Maven Pro" panose="020B0604020202020204" charset="0"/>
              </a:rPr>
              <a:t>Tổng kết</a:t>
            </a:r>
            <a:endParaRPr b="1">
              <a:latin typeface="Maven Pro" panose="020B0604020202020204" charset="0"/>
            </a:endParaRPr>
          </a:p>
        </p:txBody>
      </p:sp>
      <p:sp>
        <p:nvSpPr>
          <p:cNvPr id="473" name="Google Shape;473;p27"/>
          <p:cNvSpPr txBox="1">
            <a:spLocks noGrp="1"/>
          </p:cNvSpPr>
          <p:nvPr>
            <p:ph type="subTitle" idx="1"/>
          </p:nvPr>
        </p:nvSpPr>
        <p:spPr>
          <a:xfrm>
            <a:off x="6237669" y="3829674"/>
            <a:ext cx="1753800" cy="8137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Tóm gọn lại nội dung, kế hoạch tiếp theo.</a:t>
            </a:r>
            <a:endParaRPr/>
          </a:p>
        </p:txBody>
      </p:sp>
      <p:sp>
        <p:nvSpPr>
          <p:cNvPr id="474" name="Google Shape;474;p27"/>
          <p:cNvSpPr txBox="1">
            <a:spLocks noGrp="1"/>
          </p:cNvSpPr>
          <p:nvPr>
            <p:ph type="ctrTitle" idx="4"/>
          </p:nvPr>
        </p:nvSpPr>
        <p:spPr>
          <a:xfrm>
            <a:off x="3514204" y="3396800"/>
            <a:ext cx="190789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Maven Pro" panose="020B0604020202020204" charset="0"/>
              </a:rPr>
              <a:t>Tránh vật cản</a:t>
            </a:r>
            <a:endParaRPr b="1">
              <a:latin typeface="Maven Pro" panose="020B0604020202020204" charset="0"/>
            </a:endParaRPr>
          </a:p>
        </p:txBody>
      </p:sp>
      <p:sp>
        <p:nvSpPr>
          <p:cNvPr id="475" name="Google Shape;475;p27"/>
          <p:cNvSpPr txBox="1">
            <a:spLocks noGrp="1"/>
          </p:cNvSpPr>
          <p:nvPr>
            <p:ph type="ctrTitle"/>
          </p:nvPr>
        </p:nvSpPr>
        <p:spPr>
          <a:xfrm>
            <a:off x="794671"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Maven Pro" panose="020B0604020202020204" charset="0"/>
              </a:rPr>
              <a:t>Robot tự hành</a:t>
            </a:r>
            <a:endParaRPr b="1">
              <a:latin typeface="Maven Pro" panose="020B0604020202020204" charset="0"/>
            </a:endParaRPr>
          </a:p>
        </p:txBody>
      </p:sp>
      <p:sp>
        <p:nvSpPr>
          <p:cNvPr id="476" name="Google Shape;476;p27"/>
          <p:cNvSpPr txBox="1">
            <a:spLocks noGrp="1"/>
          </p:cNvSpPr>
          <p:nvPr>
            <p:ph type="subTitle" idx="2"/>
          </p:nvPr>
        </p:nvSpPr>
        <p:spPr>
          <a:xfrm>
            <a:off x="794671"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Khái niệm, chức năng, linh kiện thành phần.</a:t>
            </a:r>
            <a:endParaRPr/>
          </a:p>
        </p:txBody>
      </p:sp>
      <p:sp>
        <p:nvSpPr>
          <p:cNvPr id="477" name="Google Shape;477;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27"/>
          <p:cNvSpPr txBox="1">
            <a:spLocks noGrp="1"/>
          </p:cNvSpPr>
          <p:nvPr>
            <p:ph type="subTitle" idx="5"/>
          </p:nvPr>
        </p:nvSpPr>
        <p:spPr>
          <a:xfrm>
            <a:off x="3514198" y="3829679"/>
            <a:ext cx="1755600" cy="8425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Nguyên lý, mô tả thuật toán, lưu đồ giải thuật.</a:t>
            </a:r>
            <a:endParaRPr/>
          </a:p>
        </p:txBody>
      </p:sp>
      <p:sp>
        <p:nvSpPr>
          <p:cNvPr id="479" name="Google Shape;479;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80" name="Google Shape;480;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Maven Pro" panose="020B0604020202020204" charset="0"/>
              </a:rPr>
              <a:t>Nội dung trình bày:</a:t>
            </a:r>
            <a:endParaRPr b="1">
              <a:latin typeface="Maven Pro" panose="020B0604020202020204" charset="0"/>
            </a:endParaRPr>
          </a:p>
        </p:txBody>
      </p:sp>
      <p:sp>
        <p:nvSpPr>
          <p:cNvPr id="481" name="Google Shape;481;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2" name="Google Shape;482;p27"/>
          <p:cNvSpPr/>
          <p:nvPr/>
        </p:nvSpPr>
        <p:spPr>
          <a:xfrm>
            <a:off x="6598309" y="1562743"/>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1181739" y="1558283"/>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3953923" y="1562743"/>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 name="Google Shape;485;p27"/>
          <p:cNvCxnSpPr>
            <a:cxnSpLocks/>
            <a:stCxn id="482" idx="1"/>
          </p:cNvCxnSpPr>
          <p:nvPr/>
        </p:nvCxnSpPr>
        <p:spPr>
          <a:xfrm>
            <a:off x="6598309" y="197479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cxnSpLocks/>
            <a:stCxn id="483" idx="1"/>
          </p:cNvCxnSpPr>
          <p:nvPr/>
        </p:nvCxnSpPr>
        <p:spPr>
          <a:xfrm>
            <a:off x="1181739" y="197033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7" name="Google Shape;487;p27"/>
          <p:cNvCxnSpPr>
            <a:cxnSpLocks/>
            <a:stCxn id="484" idx="1"/>
          </p:cNvCxnSpPr>
          <p:nvPr/>
        </p:nvCxnSpPr>
        <p:spPr>
          <a:xfrm>
            <a:off x="3953923" y="197479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8" name="Google Shape;488;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721758" y="1669260"/>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p:cNvGrpSpPr/>
          <p:nvPr/>
        </p:nvGrpSpPr>
        <p:grpSpPr>
          <a:xfrm>
            <a:off x="1314470" y="1680193"/>
            <a:ext cx="577210" cy="580282"/>
            <a:chOff x="3095745" y="3805393"/>
            <a:chExt cx="352840" cy="354717"/>
          </a:xfrm>
        </p:grpSpPr>
        <p:sp>
          <p:nvSpPr>
            <p:cNvPr id="492" name="Google Shape;492;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p:cNvGrpSpPr/>
          <p:nvPr/>
        </p:nvGrpSpPr>
        <p:grpSpPr>
          <a:xfrm>
            <a:off x="4077387" y="1684640"/>
            <a:ext cx="583817" cy="580314"/>
            <a:chOff x="3541011" y="3367320"/>
            <a:chExt cx="348257" cy="346188"/>
          </a:xfrm>
        </p:grpSpPr>
        <p:sp>
          <p:nvSpPr>
            <p:cNvPr id="499" name="Google Shape;499;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D6FDABC4-110F-7B75-6FD1-E5B0A464B265}"/>
              </a:ext>
            </a:extLst>
          </p:cNvPr>
          <p:cNvPicPr>
            <a:picLocks noChangeAspect="1"/>
          </p:cNvPicPr>
          <p:nvPr/>
        </p:nvPicPr>
        <p:blipFill>
          <a:blip r:embed="rId2"/>
          <a:stretch>
            <a:fillRect/>
          </a:stretch>
        </p:blipFill>
        <p:spPr>
          <a:xfrm>
            <a:off x="1600200" y="1354454"/>
            <a:ext cx="5943600" cy="3434715"/>
          </a:xfrm>
          <a:prstGeom prst="rect">
            <a:avLst/>
          </a:prstGeom>
        </p:spPr>
      </p:pic>
      <p:sp>
        <p:nvSpPr>
          <p:cNvPr id="5" name="Hộp Văn bản 4">
            <a:extLst>
              <a:ext uri="{FF2B5EF4-FFF2-40B4-BE49-F238E27FC236}">
                <a16:creationId xmlns:a16="http://schemas.microsoft.com/office/drawing/2014/main" id="{46837CFC-F93D-CC6D-93F8-BA2448673E08}"/>
              </a:ext>
            </a:extLst>
          </p:cNvPr>
          <p:cNvSpPr txBox="1"/>
          <p:nvPr/>
        </p:nvSpPr>
        <p:spPr>
          <a:xfrm>
            <a:off x="1461164" y="354331"/>
            <a:ext cx="7632830" cy="461665"/>
          </a:xfrm>
          <a:prstGeom prst="rect">
            <a:avLst/>
          </a:prstGeom>
          <a:noFill/>
        </p:spPr>
        <p:txBody>
          <a:bodyPr wrap="square" rtlCol="0">
            <a:spAutoFit/>
          </a:bodyPr>
          <a:lstStyle/>
          <a:p>
            <a:r>
              <a:rPr lang="vi-VN" sz="2400" b="1">
                <a:solidFill>
                  <a:schemeClr val="bg1"/>
                </a:solidFill>
              </a:rPr>
              <a:t>Đọc xung encoder và điều khiển động cơ</a:t>
            </a:r>
          </a:p>
        </p:txBody>
      </p:sp>
    </p:spTree>
    <p:extLst>
      <p:ext uri="{BB962C8B-B14F-4D97-AF65-F5344CB8AC3E}">
        <p14:creationId xmlns:p14="http://schemas.microsoft.com/office/powerpoint/2010/main" val="3455500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F67B33C1-3BAB-944D-A0C5-B3677464451F}"/>
              </a:ext>
            </a:extLst>
          </p:cNvPr>
          <p:cNvPicPr>
            <a:picLocks noChangeAspect="1"/>
          </p:cNvPicPr>
          <p:nvPr/>
        </p:nvPicPr>
        <p:blipFill>
          <a:blip r:embed="rId2"/>
          <a:stretch>
            <a:fillRect/>
          </a:stretch>
        </p:blipFill>
        <p:spPr>
          <a:xfrm>
            <a:off x="0" y="283101"/>
            <a:ext cx="9144000" cy="4262974"/>
          </a:xfrm>
          <a:prstGeom prst="rect">
            <a:avLst/>
          </a:prstGeom>
        </p:spPr>
      </p:pic>
    </p:spTree>
    <p:extLst>
      <p:ext uri="{BB962C8B-B14F-4D97-AF65-F5344CB8AC3E}">
        <p14:creationId xmlns:p14="http://schemas.microsoft.com/office/powerpoint/2010/main" val="4263697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D6690ECA-AD7E-68F5-0575-BD65388DC15D}"/>
              </a:ext>
            </a:extLst>
          </p:cNvPr>
          <p:cNvPicPr>
            <a:picLocks noChangeAspect="1"/>
          </p:cNvPicPr>
          <p:nvPr/>
        </p:nvPicPr>
        <p:blipFill>
          <a:blip r:embed="rId2"/>
          <a:stretch>
            <a:fillRect/>
          </a:stretch>
        </p:blipFill>
        <p:spPr>
          <a:xfrm>
            <a:off x="0" y="389215"/>
            <a:ext cx="9144000" cy="4365069"/>
          </a:xfrm>
          <a:prstGeom prst="rect">
            <a:avLst/>
          </a:prstGeom>
        </p:spPr>
      </p:pic>
    </p:spTree>
    <p:extLst>
      <p:ext uri="{BB962C8B-B14F-4D97-AF65-F5344CB8AC3E}">
        <p14:creationId xmlns:p14="http://schemas.microsoft.com/office/powerpoint/2010/main" val="3417472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921A6944-06F8-B9BB-4351-8A488C475414}"/>
              </a:ext>
            </a:extLst>
          </p:cNvPr>
          <p:cNvPicPr>
            <a:picLocks noChangeAspect="1"/>
          </p:cNvPicPr>
          <p:nvPr/>
        </p:nvPicPr>
        <p:blipFill>
          <a:blip r:embed="rId2"/>
          <a:stretch>
            <a:fillRect/>
          </a:stretch>
        </p:blipFill>
        <p:spPr>
          <a:xfrm>
            <a:off x="364331" y="283135"/>
            <a:ext cx="8065294" cy="4062464"/>
          </a:xfrm>
          <a:prstGeom prst="rect">
            <a:avLst/>
          </a:prstGeom>
        </p:spPr>
      </p:pic>
    </p:spTree>
    <p:extLst>
      <p:ext uri="{BB962C8B-B14F-4D97-AF65-F5344CB8AC3E}">
        <p14:creationId xmlns:p14="http://schemas.microsoft.com/office/powerpoint/2010/main" val="172090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F924EC29-A4E6-290A-54B3-05CFD24E6E9E}"/>
              </a:ext>
            </a:extLst>
          </p:cNvPr>
          <p:cNvPicPr>
            <a:picLocks noChangeAspect="1"/>
          </p:cNvPicPr>
          <p:nvPr/>
        </p:nvPicPr>
        <p:blipFill>
          <a:blip r:embed="rId2"/>
          <a:stretch>
            <a:fillRect/>
          </a:stretch>
        </p:blipFill>
        <p:spPr>
          <a:xfrm>
            <a:off x="1435894" y="1123366"/>
            <a:ext cx="6001225" cy="3744225"/>
          </a:xfrm>
          <a:prstGeom prst="rect">
            <a:avLst/>
          </a:prstGeom>
        </p:spPr>
      </p:pic>
      <p:sp>
        <p:nvSpPr>
          <p:cNvPr id="3" name="Hộp Văn bản 2">
            <a:extLst>
              <a:ext uri="{FF2B5EF4-FFF2-40B4-BE49-F238E27FC236}">
                <a16:creationId xmlns:a16="http://schemas.microsoft.com/office/drawing/2014/main" id="{D4833C44-8C6F-6F20-6319-46A1475B3959}"/>
              </a:ext>
            </a:extLst>
          </p:cNvPr>
          <p:cNvSpPr txBox="1"/>
          <p:nvPr/>
        </p:nvSpPr>
        <p:spPr>
          <a:xfrm>
            <a:off x="957263" y="221456"/>
            <a:ext cx="7272337" cy="584775"/>
          </a:xfrm>
          <a:prstGeom prst="rect">
            <a:avLst/>
          </a:prstGeom>
          <a:noFill/>
        </p:spPr>
        <p:txBody>
          <a:bodyPr wrap="square" rtlCol="0">
            <a:spAutoFit/>
          </a:bodyPr>
          <a:lstStyle/>
          <a:p>
            <a:r>
              <a:rPr lang="vi-VN" sz="3200">
                <a:solidFill>
                  <a:schemeClr val="bg1"/>
                </a:solidFill>
              </a:rPr>
              <a:t>Biểu đồ đọc xung encoder từ động cơ</a:t>
            </a:r>
          </a:p>
        </p:txBody>
      </p:sp>
    </p:spTree>
    <p:extLst>
      <p:ext uri="{BB962C8B-B14F-4D97-AF65-F5344CB8AC3E}">
        <p14:creationId xmlns:p14="http://schemas.microsoft.com/office/powerpoint/2010/main" val="3098291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EDAAD975-A3BA-07AD-6C4E-F62E3C8ECD05}"/>
              </a:ext>
            </a:extLst>
          </p:cNvPr>
          <p:cNvSpPr txBox="1"/>
          <p:nvPr/>
        </p:nvSpPr>
        <p:spPr>
          <a:xfrm>
            <a:off x="792956" y="250031"/>
            <a:ext cx="7000875" cy="523220"/>
          </a:xfrm>
          <a:prstGeom prst="rect">
            <a:avLst/>
          </a:prstGeom>
          <a:noFill/>
        </p:spPr>
        <p:txBody>
          <a:bodyPr wrap="square" rtlCol="0">
            <a:spAutoFit/>
          </a:bodyPr>
          <a:lstStyle/>
          <a:p>
            <a:r>
              <a:rPr lang="vi-VN" sz="2800">
                <a:solidFill>
                  <a:schemeClr val="bg1"/>
                </a:solidFill>
              </a:rPr>
              <a:t>PID điều khiển động cơ:</a:t>
            </a:r>
          </a:p>
        </p:txBody>
      </p:sp>
      <p:pic>
        <p:nvPicPr>
          <p:cNvPr id="4" name="Hình ảnh 3">
            <a:extLst>
              <a:ext uri="{FF2B5EF4-FFF2-40B4-BE49-F238E27FC236}">
                <a16:creationId xmlns:a16="http://schemas.microsoft.com/office/drawing/2014/main" id="{F1A88345-A909-39AA-2CE3-F8598C5B7322}"/>
              </a:ext>
            </a:extLst>
          </p:cNvPr>
          <p:cNvPicPr>
            <a:picLocks noChangeAspect="1"/>
          </p:cNvPicPr>
          <p:nvPr/>
        </p:nvPicPr>
        <p:blipFill>
          <a:blip r:embed="rId2"/>
          <a:stretch>
            <a:fillRect/>
          </a:stretch>
        </p:blipFill>
        <p:spPr>
          <a:xfrm>
            <a:off x="732233" y="1063952"/>
            <a:ext cx="7122319" cy="3606401"/>
          </a:xfrm>
          <a:prstGeom prst="rect">
            <a:avLst/>
          </a:prstGeom>
        </p:spPr>
      </p:pic>
    </p:spTree>
    <p:extLst>
      <p:ext uri="{BB962C8B-B14F-4D97-AF65-F5344CB8AC3E}">
        <p14:creationId xmlns:p14="http://schemas.microsoft.com/office/powerpoint/2010/main" val="549571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87BED58C-F3FF-19F0-7C83-841095EBCA68}"/>
              </a:ext>
            </a:extLst>
          </p:cNvPr>
          <p:cNvPicPr>
            <a:picLocks noChangeAspect="1"/>
          </p:cNvPicPr>
          <p:nvPr/>
        </p:nvPicPr>
        <p:blipFill>
          <a:blip r:embed="rId2"/>
          <a:stretch>
            <a:fillRect/>
          </a:stretch>
        </p:blipFill>
        <p:spPr>
          <a:xfrm>
            <a:off x="435768" y="498206"/>
            <a:ext cx="8093869" cy="4147088"/>
          </a:xfrm>
          <a:prstGeom prst="rect">
            <a:avLst/>
          </a:prstGeom>
        </p:spPr>
      </p:pic>
    </p:spTree>
    <p:extLst>
      <p:ext uri="{BB962C8B-B14F-4D97-AF65-F5344CB8AC3E}">
        <p14:creationId xmlns:p14="http://schemas.microsoft.com/office/powerpoint/2010/main" val="1631398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2635ACD9-D631-937B-7F24-DB40AFE8E6A6}"/>
              </a:ext>
            </a:extLst>
          </p:cNvPr>
          <p:cNvPicPr>
            <a:picLocks noChangeAspect="1"/>
          </p:cNvPicPr>
          <p:nvPr/>
        </p:nvPicPr>
        <p:blipFill>
          <a:blip r:embed="rId2"/>
          <a:stretch>
            <a:fillRect/>
          </a:stretch>
        </p:blipFill>
        <p:spPr>
          <a:xfrm>
            <a:off x="414337" y="499865"/>
            <a:ext cx="8479631" cy="4356507"/>
          </a:xfrm>
          <a:prstGeom prst="rect">
            <a:avLst/>
          </a:prstGeom>
        </p:spPr>
      </p:pic>
    </p:spTree>
    <p:extLst>
      <p:ext uri="{BB962C8B-B14F-4D97-AF65-F5344CB8AC3E}">
        <p14:creationId xmlns:p14="http://schemas.microsoft.com/office/powerpoint/2010/main" val="2428795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38F029BB-F8EF-FC06-30AC-BA49E65041C6}"/>
              </a:ext>
            </a:extLst>
          </p:cNvPr>
          <p:cNvPicPr>
            <a:picLocks noChangeAspect="1"/>
          </p:cNvPicPr>
          <p:nvPr/>
        </p:nvPicPr>
        <p:blipFill>
          <a:blip r:embed="rId2"/>
          <a:stretch>
            <a:fillRect/>
          </a:stretch>
        </p:blipFill>
        <p:spPr>
          <a:xfrm>
            <a:off x="517922" y="1194114"/>
            <a:ext cx="8108156" cy="2755272"/>
          </a:xfrm>
          <a:prstGeom prst="rect">
            <a:avLst/>
          </a:prstGeom>
        </p:spPr>
      </p:pic>
    </p:spTree>
    <p:extLst>
      <p:ext uri="{BB962C8B-B14F-4D97-AF65-F5344CB8AC3E}">
        <p14:creationId xmlns:p14="http://schemas.microsoft.com/office/powerpoint/2010/main" val="596433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C489C716-7178-5F15-A82F-734D45487B55}"/>
              </a:ext>
            </a:extLst>
          </p:cNvPr>
          <p:cNvSpPr txBox="1"/>
          <p:nvPr/>
        </p:nvSpPr>
        <p:spPr>
          <a:xfrm>
            <a:off x="807244" y="164306"/>
            <a:ext cx="7000875" cy="523220"/>
          </a:xfrm>
          <a:prstGeom prst="rect">
            <a:avLst/>
          </a:prstGeom>
          <a:noFill/>
        </p:spPr>
        <p:txBody>
          <a:bodyPr wrap="square" rtlCol="0">
            <a:spAutoFit/>
          </a:bodyPr>
          <a:lstStyle/>
          <a:p>
            <a:r>
              <a:rPr lang="vi-VN" sz="2800">
                <a:solidFill>
                  <a:schemeClr val="bg1"/>
                </a:solidFill>
              </a:rPr>
              <a:t>Sơ đồ PID điều khiển động cơ:</a:t>
            </a:r>
          </a:p>
        </p:txBody>
      </p:sp>
      <p:pic>
        <p:nvPicPr>
          <p:cNvPr id="3" name="Hình ảnh 2">
            <a:extLst>
              <a:ext uri="{FF2B5EF4-FFF2-40B4-BE49-F238E27FC236}">
                <a16:creationId xmlns:a16="http://schemas.microsoft.com/office/drawing/2014/main" id="{5D7E7436-2B30-E0DE-29D4-9BECE235B7D1}"/>
              </a:ext>
            </a:extLst>
          </p:cNvPr>
          <p:cNvPicPr>
            <a:picLocks noChangeAspect="1"/>
          </p:cNvPicPr>
          <p:nvPr/>
        </p:nvPicPr>
        <p:blipFill>
          <a:blip r:embed="rId2"/>
          <a:stretch>
            <a:fillRect/>
          </a:stretch>
        </p:blipFill>
        <p:spPr>
          <a:xfrm>
            <a:off x="1049144" y="1243013"/>
            <a:ext cx="6697759" cy="3557111"/>
          </a:xfrm>
          <a:prstGeom prst="rect">
            <a:avLst/>
          </a:prstGeom>
        </p:spPr>
      </p:pic>
    </p:spTree>
    <p:extLst>
      <p:ext uri="{BB962C8B-B14F-4D97-AF65-F5344CB8AC3E}">
        <p14:creationId xmlns:p14="http://schemas.microsoft.com/office/powerpoint/2010/main" val="356279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701" name="Google Shape;701;p33"/>
          <p:cNvSpPr txBox="1">
            <a:spLocks noGrp="1"/>
          </p:cNvSpPr>
          <p:nvPr>
            <p:ph type="ctrTitle" idx="4294967295"/>
          </p:nvPr>
        </p:nvSpPr>
        <p:spPr>
          <a:xfrm>
            <a:off x="1401980" y="2190239"/>
            <a:ext cx="6340037" cy="518959"/>
          </a:xfrm>
          <a:prstGeom prst="rect">
            <a:avLst/>
          </a:prstGeom>
        </p:spPr>
        <p:txBody>
          <a:bodyPr spcFirstLastPara="1" wrap="square" lIns="91425" tIns="91425" rIns="91425" bIns="91425" anchor="b" anchorCtr="0">
            <a:noAutofit/>
          </a:bodyPr>
          <a:lstStyle/>
          <a:p>
            <a:r>
              <a:rPr lang="vi-VN" sz="1800" b="0" i="0">
                <a:solidFill>
                  <a:srgbClr val="FFFFFF"/>
                </a:solidFill>
                <a:effectLst/>
                <a:latin typeface="+mj-lt"/>
              </a:rPr>
              <a:t>Mô hình có khả năng đo khoảng cách tới vật và tránh được vật cản</a:t>
            </a:r>
            <a:endParaRPr lang="vi-VN" i="0">
              <a:solidFill>
                <a:schemeClr val="bg1"/>
              </a:solidFill>
              <a:effectLst/>
              <a:latin typeface="+mj-lt"/>
              <a:cs typeface="Times New Roman" panose="02020603050405020304" pitchFamily="18" charset="0"/>
            </a:endParaRPr>
          </a:p>
        </p:txBody>
      </p:sp>
      <p:sp>
        <p:nvSpPr>
          <p:cNvPr id="703" name="Google Shape;703;p33"/>
          <p:cNvSpPr/>
          <p:nvPr/>
        </p:nvSpPr>
        <p:spPr>
          <a:xfrm>
            <a:off x="977749" y="2294295"/>
            <a:ext cx="286050" cy="284146"/>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977749" y="3166063"/>
            <a:ext cx="286050" cy="284146"/>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7;p27">
            <a:extLst>
              <a:ext uri="{FF2B5EF4-FFF2-40B4-BE49-F238E27FC236}">
                <a16:creationId xmlns:a16="http://schemas.microsoft.com/office/drawing/2014/main" id="{8852B038-CC4C-DE1D-3D8B-83D734F3D198}"/>
              </a:ext>
            </a:extLst>
          </p:cNvPr>
          <p:cNvSpPr txBox="1">
            <a:spLocks/>
          </p:cNvSpPr>
          <p:nvPr/>
        </p:nvSpPr>
        <p:spPr>
          <a:xfrm>
            <a:off x="341078" y="230863"/>
            <a:ext cx="4988155"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Mục tiêu:</a:t>
            </a:r>
            <a:endParaRPr lang="en" sz="2400" b="1">
              <a:solidFill>
                <a:srgbClr val="00CFCC"/>
              </a:solidFill>
              <a:latin typeface="Maven Pro" panose="020B0604020202020204" charset="0"/>
            </a:endParaRPr>
          </a:p>
        </p:txBody>
      </p:sp>
      <p:sp>
        <p:nvSpPr>
          <p:cNvPr id="6" name="Google Shape;701;p33">
            <a:extLst>
              <a:ext uri="{FF2B5EF4-FFF2-40B4-BE49-F238E27FC236}">
                <a16:creationId xmlns:a16="http://schemas.microsoft.com/office/drawing/2014/main" id="{94A1F8FF-9335-47B0-3C86-5BDE46E24209}"/>
              </a:ext>
            </a:extLst>
          </p:cNvPr>
          <p:cNvSpPr txBox="1">
            <a:spLocks/>
          </p:cNvSpPr>
          <p:nvPr/>
        </p:nvSpPr>
        <p:spPr>
          <a:xfrm>
            <a:off x="1401980" y="3166063"/>
            <a:ext cx="6340037" cy="5189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r>
              <a:rPr lang="vi-VN" sz="1800" b="0" i="0">
                <a:solidFill>
                  <a:srgbClr val="FFFFFF"/>
                </a:solidFill>
                <a:effectLst/>
                <a:latin typeface="+mj-lt"/>
              </a:rPr>
              <a:t>Mô hình có khả năng tự hành và đưa ra các quyết định do cảm biến thu được </a:t>
            </a:r>
            <a:endParaRPr lang="vi-VN" i="0">
              <a:solidFill>
                <a:schemeClr val="bg1"/>
              </a:solidFill>
              <a:effectLst/>
              <a:latin typeface="+mj-lt"/>
              <a:cs typeface="Times New Roman" panose="02020603050405020304" pitchFamily="18" charset="0"/>
            </a:endParaRPr>
          </a:p>
        </p:txBody>
      </p:sp>
      <p:sp>
        <p:nvSpPr>
          <p:cNvPr id="2" name="Google Shape;704;p33">
            <a:extLst>
              <a:ext uri="{FF2B5EF4-FFF2-40B4-BE49-F238E27FC236}">
                <a16:creationId xmlns:a16="http://schemas.microsoft.com/office/drawing/2014/main" id="{140CD323-A22D-66A2-4248-97610B89D869}"/>
              </a:ext>
            </a:extLst>
          </p:cNvPr>
          <p:cNvSpPr txBox="1">
            <a:spLocks/>
          </p:cNvSpPr>
          <p:nvPr/>
        </p:nvSpPr>
        <p:spPr>
          <a:xfrm>
            <a:off x="1401981" y="1393145"/>
            <a:ext cx="6340037" cy="5189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r>
              <a:rPr lang="vi-VN" sz="1800">
                <a:solidFill>
                  <a:srgbClr val="FFFFFF"/>
                </a:solidFill>
                <a:latin typeface="+mj-lt"/>
              </a:rPr>
              <a:t>Hoàn thiện được mô hình và chạy được bằng code Arduino</a:t>
            </a:r>
            <a:endParaRPr lang="vi-VN">
              <a:solidFill>
                <a:schemeClr val="bg1"/>
              </a:solidFill>
              <a:latin typeface="+mj-lt"/>
              <a:cs typeface="Times New Roman" panose="02020603050405020304" pitchFamily="18" charset="0"/>
            </a:endParaRPr>
          </a:p>
        </p:txBody>
      </p:sp>
      <p:sp>
        <p:nvSpPr>
          <p:cNvPr id="3" name="Google Shape;709;p33">
            <a:extLst>
              <a:ext uri="{FF2B5EF4-FFF2-40B4-BE49-F238E27FC236}">
                <a16:creationId xmlns:a16="http://schemas.microsoft.com/office/drawing/2014/main" id="{E3D66BFF-A91A-8F53-AE3E-FB850347E4EA}"/>
              </a:ext>
            </a:extLst>
          </p:cNvPr>
          <p:cNvSpPr/>
          <p:nvPr/>
        </p:nvSpPr>
        <p:spPr>
          <a:xfrm>
            <a:off x="977749" y="1535121"/>
            <a:ext cx="286050" cy="284146"/>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162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A2ECEF3-E1E4-AA2E-410A-4C45797DEF8C}"/>
              </a:ext>
            </a:extLst>
          </p:cNvPr>
          <p:cNvSpPr>
            <a:spLocks noGrp="1"/>
          </p:cNvSpPr>
          <p:nvPr>
            <p:ph type="title"/>
          </p:nvPr>
        </p:nvSpPr>
        <p:spPr>
          <a:xfrm>
            <a:off x="1662262" y="885225"/>
            <a:ext cx="5676600" cy="1230300"/>
          </a:xfrm>
        </p:spPr>
        <p:txBody>
          <a:bodyPr/>
          <a:lstStyle/>
          <a:p>
            <a:r>
              <a:rPr lang="vi-VN" b="1">
                <a:latin typeface="Maven Pro" panose="020B0604020202020204" charset="0"/>
              </a:rPr>
              <a:t>Tổng kết</a:t>
            </a:r>
          </a:p>
        </p:txBody>
      </p:sp>
    </p:spTree>
    <p:extLst>
      <p:ext uri="{BB962C8B-B14F-4D97-AF65-F5344CB8AC3E}">
        <p14:creationId xmlns:p14="http://schemas.microsoft.com/office/powerpoint/2010/main" val="2007496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êu đề 1">
            <a:extLst>
              <a:ext uri="{FF2B5EF4-FFF2-40B4-BE49-F238E27FC236}">
                <a16:creationId xmlns:a16="http://schemas.microsoft.com/office/drawing/2014/main" id="{638E3BC5-DA4E-A064-CC6E-59F862231B03}"/>
              </a:ext>
            </a:extLst>
          </p:cNvPr>
          <p:cNvSpPr txBox="1">
            <a:spLocks/>
          </p:cNvSpPr>
          <p:nvPr/>
        </p:nvSpPr>
        <p:spPr>
          <a:xfrm>
            <a:off x="464343" y="128585"/>
            <a:ext cx="8372475" cy="8225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lgn="l"/>
            <a:r>
              <a:rPr lang="vi-VN" sz="3200" b="1">
                <a:solidFill>
                  <a:srgbClr val="00CFCC"/>
                </a:solidFill>
                <a:latin typeface="Maven Pro" panose="020B0604020202020204" charset="0"/>
              </a:rPr>
              <a:t>Sản phẩm hoàn thiện.</a:t>
            </a:r>
          </a:p>
        </p:txBody>
      </p:sp>
      <p:pic>
        <p:nvPicPr>
          <p:cNvPr id="3" name="Hình ảnh 2">
            <a:extLst>
              <a:ext uri="{FF2B5EF4-FFF2-40B4-BE49-F238E27FC236}">
                <a16:creationId xmlns:a16="http://schemas.microsoft.com/office/drawing/2014/main" id="{1C299393-43BE-6811-2039-75CD9D6990B6}"/>
              </a:ext>
            </a:extLst>
          </p:cNvPr>
          <p:cNvPicPr>
            <a:picLocks noChangeAspect="1"/>
          </p:cNvPicPr>
          <p:nvPr/>
        </p:nvPicPr>
        <p:blipFill>
          <a:blip r:embed="rId2"/>
          <a:stretch>
            <a:fillRect/>
          </a:stretch>
        </p:blipFill>
        <p:spPr>
          <a:xfrm>
            <a:off x="1996678" y="1057275"/>
            <a:ext cx="5150644" cy="3862983"/>
          </a:xfrm>
          <a:prstGeom prst="rect">
            <a:avLst/>
          </a:prstGeom>
        </p:spPr>
      </p:pic>
    </p:spTree>
    <p:extLst>
      <p:ext uri="{BB962C8B-B14F-4D97-AF65-F5344CB8AC3E}">
        <p14:creationId xmlns:p14="http://schemas.microsoft.com/office/powerpoint/2010/main" val="2040230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êu đề 1">
            <a:extLst>
              <a:ext uri="{FF2B5EF4-FFF2-40B4-BE49-F238E27FC236}">
                <a16:creationId xmlns:a16="http://schemas.microsoft.com/office/drawing/2014/main" id="{83AAAE41-63ED-F34D-2596-66CF960FC774}"/>
              </a:ext>
            </a:extLst>
          </p:cNvPr>
          <p:cNvSpPr txBox="1">
            <a:spLocks/>
          </p:cNvSpPr>
          <p:nvPr/>
        </p:nvSpPr>
        <p:spPr>
          <a:xfrm>
            <a:off x="464343" y="128585"/>
            <a:ext cx="8372475" cy="8225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lgn="l"/>
            <a:r>
              <a:rPr lang="vi-VN" sz="3200" b="1">
                <a:solidFill>
                  <a:srgbClr val="00CFCC"/>
                </a:solidFill>
                <a:latin typeface="Maven Pro" panose="020B0604020202020204" charset="0"/>
              </a:rPr>
              <a:t>Đánh giá sản phẩm.</a:t>
            </a:r>
          </a:p>
        </p:txBody>
      </p:sp>
      <p:sp>
        <p:nvSpPr>
          <p:cNvPr id="12" name="Hộp Văn bản 11">
            <a:extLst>
              <a:ext uri="{FF2B5EF4-FFF2-40B4-BE49-F238E27FC236}">
                <a16:creationId xmlns:a16="http://schemas.microsoft.com/office/drawing/2014/main" id="{34521D42-5C64-0CD5-D264-5E13CB597DDA}"/>
              </a:ext>
            </a:extLst>
          </p:cNvPr>
          <p:cNvSpPr txBox="1"/>
          <p:nvPr/>
        </p:nvSpPr>
        <p:spPr>
          <a:xfrm>
            <a:off x="392906" y="1171575"/>
            <a:ext cx="8186738" cy="3108543"/>
          </a:xfrm>
          <a:prstGeom prst="rect">
            <a:avLst/>
          </a:prstGeom>
          <a:noFill/>
        </p:spPr>
        <p:txBody>
          <a:bodyPr wrap="square" rtlCol="0">
            <a:spAutoFit/>
          </a:bodyPr>
          <a:lstStyle/>
          <a:p>
            <a:endParaRPr lang="vi-VN">
              <a:solidFill>
                <a:schemeClr val="bg1"/>
              </a:solidFill>
            </a:endParaRPr>
          </a:p>
          <a:p>
            <a:r>
              <a:rPr lang="vi-VN">
                <a:solidFill>
                  <a:schemeClr val="bg1"/>
                </a:solidFill>
              </a:rPr>
              <a:t>1. **Độ chính xác cao**: PID là một phương pháp điều khiển phản hồi đặc biệt hiệu quả và linh hoạt, giúp xe tự hành di chuyển một cách chính xác và ổn định trong môi trường thực tế.</a:t>
            </a:r>
          </a:p>
          <a:p>
            <a:endParaRPr lang="vi-VN">
              <a:solidFill>
                <a:schemeClr val="bg1"/>
              </a:solidFill>
            </a:endParaRPr>
          </a:p>
          <a:p>
            <a:r>
              <a:rPr lang="vi-VN">
                <a:solidFill>
                  <a:schemeClr val="bg1"/>
                </a:solidFill>
              </a:rPr>
              <a:t>2. **Phản ứng nhanh**: PID cho phép hệ thống phản ứng nhanh chóng với các biến đổi và biến thiên trong môi trường, giúp xe tự hành có thể tránh được các vật cản một cách hiệu quả.</a:t>
            </a:r>
          </a:p>
          <a:p>
            <a:endParaRPr lang="vi-VN">
              <a:solidFill>
                <a:schemeClr val="bg1"/>
              </a:solidFill>
            </a:endParaRPr>
          </a:p>
          <a:p>
            <a:r>
              <a:rPr lang="vi-VN">
                <a:solidFill>
                  <a:schemeClr val="bg1"/>
                </a:solidFill>
              </a:rPr>
              <a:t>3. **Tính linh hoạt**: PID có thể điều chỉnh và tinh chỉnh được để phù hợp với các điều kiện hoạt động khác nhau, bao gồm cả vận tốc, trọng tải và điều kiện đường.</a:t>
            </a:r>
          </a:p>
          <a:p>
            <a:endParaRPr lang="vi-VN">
              <a:solidFill>
                <a:schemeClr val="bg1"/>
              </a:solidFill>
            </a:endParaRPr>
          </a:p>
          <a:p>
            <a:r>
              <a:rPr lang="vi-VN">
                <a:solidFill>
                  <a:schemeClr val="bg1"/>
                </a:solidFill>
              </a:rPr>
              <a:t>4. **Ứng dụng rộng rãi**: Phương pháp sử dụng cảm biến siêu âm và PID là phổ biến và dễ dàng thực hiện trên nhiều nền tảng phần cứng và phần mềm khác nhau, giúp xe tự hành có thể được triển khai rộng rãi.</a:t>
            </a:r>
          </a:p>
          <a:p>
            <a:endParaRPr lang="vi-VN">
              <a:solidFill>
                <a:schemeClr val="bg1"/>
              </a:solidFill>
            </a:endParaRPr>
          </a:p>
        </p:txBody>
      </p:sp>
    </p:spTree>
    <p:extLst>
      <p:ext uri="{BB962C8B-B14F-4D97-AF65-F5344CB8AC3E}">
        <p14:creationId xmlns:p14="http://schemas.microsoft.com/office/powerpoint/2010/main" val="2400416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1491976"/>
            <a:ext cx="7524000" cy="2636799"/>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1724204"/>
            <a:ext cx="7256700" cy="2331346"/>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0E9492E4-CAE9-0C59-BA87-9881007C538F}"/>
              </a:ext>
            </a:extLst>
          </p:cNvPr>
          <p:cNvSpPr txBox="1"/>
          <p:nvPr/>
        </p:nvSpPr>
        <p:spPr>
          <a:xfrm>
            <a:off x="1114425" y="1927555"/>
            <a:ext cx="6915150" cy="2031325"/>
          </a:xfrm>
          <a:prstGeom prst="rect">
            <a:avLst/>
          </a:prstGeom>
          <a:noFill/>
        </p:spPr>
        <p:txBody>
          <a:bodyPr wrap="square" rtlCol="0">
            <a:spAutoFit/>
          </a:bodyPr>
          <a:lstStyle/>
          <a:p>
            <a:r>
              <a:rPr lang="vi-VN" sz="1800" b="0" i="0">
                <a:solidFill>
                  <a:schemeClr val="bg1"/>
                </a:solidFill>
                <a:effectLst/>
                <a:latin typeface="+mj-lt"/>
              </a:rPr>
              <a:t>Tiếp tục hoàn thiện phần code để đảm bảo hoạt động ổn định và chính xác của xe tự hành tránh vật cản.Thử nghiệm và điều chỉnh hệ thống để đạt được hiệu suất tốt nhất.Chuẩn bị cho quá trình kiểm tra và đánh giá cuối cùng trước khi sản phẩm được hoàn thành.Kết luận:Dự án đã hoàn thành phần cứng và đang phát triển code Cần sửa lại nhiều lỗi thư viên để hoàn thiện code và chạy thử nghiệm để đảm bảo sản phẩm hoạt động ổn định và chính xác</a:t>
            </a:r>
            <a:endParaRPr lang="vi-VN" sz="1800">
              <a:solidFill>
                <a:schemeClr val="bg1"/>
              </a:solidFill>
              <a:latin typeface="+mj-lt"/>
            </a:endParaRPr>
          </a:p>
        </p:txBody>
      </p:sp>
      <p:sp>
        <p:nvSpPr>
          <p:cNvPr id="3" name="Google Shape;477;p27">
            <a:extLst>
              <a:ext uri="{FF2B5EF4-FFF2-40B4-BE49-F238E27FC236}">
                <a16:creationId xmlns:a16="http://schemas.microsoft.com/office/drawing/2014/main" id="{B06FF78B-CFDC-717A-4251-106ECF2C69E4}"/>
              </a:ext>
            </a:extLst>
          </p:cNvPr>
          <p:cNvSpPr txBox="1">
            <a:spLocks/>
          </p:cNvSpPr>
          <p:nvPr/>
        </p:nvSpPr>
        <p:spPr>
          <a:xfrm>
            <a:off x="457200" y="580240"/>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C. Kế hoạch tiếp theo:</a:t>
            </a:r>
            <a:endParaRPr lang="en" sz="2400" b="1">
              <a:solidFill>
                <a:srgbClr val="00CFCC"/>
              </a:solidFill>
              <a:latin typeface="Maven Pro" panose="020B0604020202020204" charset="0"/>
            </a:endParaRPr>
          </a:p>
        </p:txBody>
      </p:sp>
    </p:spTree>
    <p:extLst>
      <p:ext uri="{BB962C8B-B14F-4D97-AF65-F5344CB8AC3E}">
        <p14:creationId xmlns:p14="http://schemas.microsoft.com/office/powerpoint/2010/main" val="19938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56;p47">
            <a:extLst>
              <a:ext uri="{FF2B5EF4-FFF2-40B4-BE49-F238E27FC236}">
                <a16:creationId xmlns:a16="http://schemas.microsoft.com/office/drawing/2014/main" id="{10F256AC-E874-C466-BEAC-FA8EE0EFBB95}"/>
              </a:ext>
            </a:extLst>
          </p:cNvPr>
          <p:cNvSpPr txBox="1">
            <a:spLocks noGrp="1"/>
          </p:cNvSpPr>
          <p:nvPr>
            <p:ph type="subTitle" idx="1"/>
          </p:nvPr>
        </p:nvSpPr>
        <p:spPr>
          <a:xfrm>
            <a:off x="1659537" y="1311524"/>
            <a:ext cx="5441350" cy="36533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000" b="1">
                <a:solidFill>
                  <a:schemeClr val="accent2"/>
                </a:solidFill>
              </a:rPr>
              <a:t>Mời các bạn và giảng viên đặt câu hỏi về bài thuyết trình của tụi mình!</a:t>
            </a:r>
            <a:endParaRPr sz="4000" b="1"/>
          </a:p>
        </p:txBody>
      </p:sp>
    </p:spTree>
    <p:extLst>
      <p:ext uri="{BB962C8B-B14F-4D97-AF65-F5344CB8AC3E}">
        <p14:creationId xmlns:p14="http://schemas.microsoft.com/office/powerpoint/2010/main" val="3796646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55;p47">
            <a:extLst>
              <a:ext uri="{FF2B5EF4-FFF2-40B4-BE49-F238E27FC236}">
                <a16:creationId xmlns:a16="http://schemas.microsoft.com/office/drawing/2014/main" id="{EA84B4F7-74DD-1EED-CC51-ED83E18F3B60}"/>
              </a:ext>
            </a:extLst>
          </p:cNvPr>
          <p:cNvSpPr txBox="1">
            <a:spLocks noGrp="1"/>
          </p:cNvSpPr>
          <p:nvPr>
            <p:ph type="title"/>
          </p:nvPr>
        </p:nvSpPr>
        <p:spPr>
          <a:xfrm>
            <a:off x="1113989" y="529913"/>
            <a:ext cx="6487113" cy="3313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Maven Pro" panose="020B0604020202020204" charset="0"/>
              </a:rPr>
              <a:t>Cảm ơn vì đã lắng nghe!</a:t>
            </a:r>
            <a:endParaRPr>
              <a:latin typeface="Maven Pro" panose="020B0604020202020204" charset="0"/>
            </a:endParaRPr>
          </a:p>
        </p:txBody>
      </p:sp>
    </p:spTree>
    <p:extLst>
      <p:ext uri="{BB962C8B-B14F-4D97-AF65-F5344CB8AC3E}">
        <p14:creationId xmlns:p14="http://schemas.microsoft.com/office/powerpoint/2010/main" val="1067652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 name="Google Shape;477;p27">
            <a:extLst>
              <a:ext uri="{FF2B5EF4-FFF2-40B4-BE49-F238E27FC236}">
                <a16:creationId xmlns:a16="http://schemas.microsoft.com/office/drawing/2014/main" id="{8852B038-CC4C-DE1D-3D8B-83D734F3D198}"/>
              </a:ext>
            </a:extLst>
          </p:cNvPr>
          <p:cNvSpPr txBox="1">
            <a:spLocks/>
          </p:cNvSpPr>
          <p:nvPr/>
        </p:nvSpPr>
        <p:spPr>
          <a:xfrm>
            <a:off x="341078" y="230863"/>
            <a:ext cx="4988155"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Lý do chọn đề tài:</a:t>
            </a:r>
            <a:endParaRPr lang="en" sz="2400" b="1">
              <a:solidFill>
                <a:srgbClr val="00CFCC"/>
              </a:solidFill>
              <a:latin typeface="Maven Pro" panose="020B0604020202020204" charset="0"/>
            </a:endParaRPr>
          </a:p>
        </p:txBody>
      </p:sp>
      <p:sp>
        <p:nvSpPr>
          <p:cNvPr id="2" name="Google Shape;704;p33">
            <a:extLst>
              <a:ext uri="{FF2B5EF4-FFF2-40B4-BE49-F238E27FC236}">
                <a16:creationId xmlns:a16="http://schemas.microsoft.com/office/drawing/2014/main" id="{140CD323-A22D-66A2-4248-97610B89D869}"/>
              </a:ext>
            </a:extLst>
          </p:cNvPr>
          <p:cNvSpPr txBox="1">
            <a:spLocks/>
          </p:cNvSpPr>
          <p:nvPr/>
        </p:nvSpPr>
        <p:spPr>
          <a:xfrm>
            <a:off x="1459130" y="1335096"/>
            <a:ext cx="6340037" cy="18403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171450" indent="-171450" algn="l">
              <a:buFont typeface="Arial" panose="020B0604020202020204" pitchFamily="34" charset="0"/>
              <a:buChar char="•"/>
            </a:pPr>
            <a:r>
              <a:rPr lang="vi-VN" sz="2000">
                <a:latin typeface="+mj-lt"/>
              </a:rPr>
              <a:t>Sự phát triển của công nghệ tự lái: </a:t>
            </a:r>
          </a:p>
          <a:p>
            <a:pPr marL="171450" indent="-171450" algn="l">
              <a:buFont typeface="Arial" panose="020B0604020202020204" pitchFamily="34" charset="0"/>
              <a:buChar char="•"/>
            </a:pPr>
            <a:r>
              <a:rPr lang="vi-VN" sz="2000">
                <a:latin typeface="+mj-lt"/>
              </a:rPr>
              <a:t>Tăng cường an toàn giao thông: </a:t>
            </a:r>
          </a:p>
          <a:p>
            <a:pPr marL="171450" indent="-171450" algn="l">
              <a:buFont typeface="Arial" panose="020B0604020202020204" pitchFamily="34" charset="0"/>
              <a:buChar char="•"/>
            </a:pPr>
            <a:r>
              <a:rPr lang="vi-VN" sz="2000">
                <a:latin typeface="+mj-lt"/>
              </a:rPr>
              <a:t>Sự linh hoạt và hiệu quả của cảm biến siêu âm:.</a:t>
            </a:r>
          </a:p>
          <a:p>
            <a:pPr marL="171450" indent="-171450" algn="l">
              <a:buFont typeface="Arial" panose="020B0604020202020204" pitchFamily="34" charset="0"/>
              <a:buChar char="•"/>
            </a:pPr>
            <a:r>
              <a:rPr lang="vi-VN" sz="2000">
                <a:latin typeface="+mj-lt"/>
              </a:rPr>
              <a:t>Sự ổn định và độ tin cậy: </a:t>
            </a:r>
          </a:p>
          <a:p>
            <a:pPr marL="171450" indent="-171450" algn="l">
              <a:buFont typeface="Arial" panose="020B0604020202020204" pitchFamily="34" charset="0"/>
              <a:buChar char="•"/>
            </a:pPr>
            <a:r>
              <a:rPr lang="vi-VN" sz="2000">
                <a:latin typeface="+mj-lt"/>
              </a:rPr>
              <a:t>Tính ứng dụng rộng rãi:</a:t>
            </a:r>
          </a:p>
        </p:txBody>
      </p:sp>
      <p:sp>
        <p:nvSpPr>
          <p:cNvPr id="3" name="Google Shape;709;p33">
            <a:extLst>
              <a:ext uri="{FF2B5EF4-FFF2-40B4-BE49-F238E27FC236}">
                <a16:creationId xmlns:a16="http://schemas.microsoft.com/office/drawing/2014/main" id="{E3D66BFF-A91A-8F53-AE3E-FB850347E4EA}"/>
              </a:ext>
            </a:extLst>
          </p:cNvPr>
          <p:cNvSpPr/>
          <p:nvPr/>
        </p:nvSpPr>
        <p:spPr>
          <a:xfrm>
            <a:off x="977749" y="1535121"/>
            <a:ext cx="286050" cy="284146"/>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498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8"/>
          <p:cNvSpPr txBox="1">
            <a:spLocks noGrp="1"/>
          </p:cNvSpPr>
          <p:nvPr>
            <p:ph type="body" idx="1"/>
          </p:nvPr>
        </p:nvSpPr>
        <p:spPr>
          <a:xfrm>
            <a:off x="296529" y="1420333"/>
            <a:ext cx="4224291" cy="288438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2000">
                <a:latin typeface="+mj-lt"/>
              </a:rPr>
              <a:t>-</a:t>
            </a:r>
            <a:r>
              <a:rPr lang="vi-VN" sz="2000" b="0" i="0">
                <a:solidFill>
                  <a:srgbClr val="E8EAED"/>
                </a:solidFill>
                <a:effectLst/>
                <a:latin typeface="+mj-lt"/>
              </a:rPr>
              <a:t>Robot tự hành hay còn gọi là một autorobot hoặc Autobot, </a:t>
            </a:r>
            <a:r>
              <a:rPr lang="vi-VN" sz="2000" b="0" i="0">
                <a:solidFill>
                  <a:srgbClr val="E2EEFF"/>
                </a:solidFill>
                <a:effectLst/>
                <a:latin typeface="+mj-lt"/>
              </a:rPr>
              <a:t>một con robot mà thực hiện hành vi hoặc các nhiệm vụ với một mức độ cao của tính tự chủ (không có tác động bên ngoài)</a:t>
            </a:r>
            <a:r>
              <a:rPr lang="vi-VN" sz="2000" b="0" i="0">
                <a:solidFill>
                  <a:srgbClr val="E8EAED"/>
                </a:solidFill>
                <a:effectLst/>
                <a:latin typeface="+mj-lt"/>
              </a:rPr>
              <a:t>. Người máy tự hành thường được coi là một lĩnh vực con của trí tuệ nhân tạo, kỹ thuật thông tin</a:t>
            </a:r>
            <a:endParaRPr sz="2000">
              <a:latin typeface="+mj-lt"/>
            </a:endParaRPr>
          </a:p>
        </p:txBody>
      </p:sp>
      <p:sp>
        <p:nvSpPr>
          <p:cNvPr id="508" name="Google Shape;508;p28"/>
          <p:cNvSpPr txBox="1">
            <a:spLocks noGrp="1"/>
          </p:cNvSpPr>
          <p:nvPr>
            <p:ph type="ctrTitle"/>
          </p:nvPr>
        </p:nvSpPr>
        <p:spPr>
          <a:xfrm>
            <a:off x="1281369" y="234209"/>
            <a:ext cx="304361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rgbClr val="00CFCC"/>
                </a:solidFill>
                <a:latin typeface="Maven Pro" panose="020B0604020202020204" charset="0"/>
              </a:rPr>
              <a:t>Robot Tự Hành</a:t>
            </a:r>
            <a:endParaRPr b="1">
              <a:solidFill>
                <a:srgbClr val="00CFCC"/>
              </a:solidFill>
              <a:latin typeface="Maven Pro" panose="020B0604020202020204" charset="0"/>
            </a:endParaRPr>
          </a:p>
        </p:txBody>
      </p:sp>
      <p:grpSp>
        <p:nvGrpSpPr>
          <p:cNvPr id="509" name="Google Shape;509;p28"/>
          <p:cNvGrpSpPr/>
          <p:nvPr/>
        </p:nvGrpSpPr>
        <p:grpSpPr>
          <a:xfrm>
            <a:off x="4834661" y="989482"/>
            <a:ext cx="2851442" cy="3213988"/>
            <a:chOff x="2501950" y="1507050"/>
            <a:chExt cx="2392350" cy="2696525"/>
          </a:xfrm>
        </p:grpSpPr>
        <p:sp>
          <p:nvSpPr>
            <p:cNvPr id="510" name="Google Shape;510;p28"/>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8"/>
          <p:cNvGrpSpPr/>
          <p:nvPr/>
        </p:nvGrpSpPr>
        <p:grpSpPr>
          <a:xfrm>
            <a:off x="7686104" y="-476250"/>
            <a:ext cx="2291257" cy="2922300"/>
            <a:chOff x="4882900" y="-64350"/>
            <a:chExt cx="2493750" cy="2922300"/>
          </a:xfrm>
        </p:grpSpPr>
        <p:sp>
          <p:nvSpPr>
            <p:cNvPr id="530" name="Google Shape;530;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DA20: MÔ HÌNH XE TỰ HÀNH SỬ DỤNG BOARD ARDUINO - YouTube">
            <a:extLst>
              <a:ext uri="{FF2B5EF4-FFF2-40B4-BE49-F238E27FC236}">
                <a16:creationId xmlns:a16="http://schemas.microsoft.com/office/drawing/2014/main" id="{DE5CBFCC-AFFD-1008-17E0-57DA14A99A2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5337" l="5248" r="94461">
                        <a14:foregroundMark x1="70262" y1="63212" x2="75219" y2="67358"/>
                        <a14:foregroundMark x1="82507" y1="47927" x2="81195" y2="56477"/>
                        <a14:foregroundMark x1="80904" y1="56995" x2="76968" y2="64508"/>
                        <a14:foregroundMark x1="77405" y1="64508" x2="79883" y2="59845"/>
                        <a14:foregroundMark x1="67930" y1="67876" x2="68805" y2="75130"/>
                        <a14:foregroundMark x1="67784" y1="76425" x2="63848" y2="87306"/>
                        <a14:foregroundMark x1="48980" y1="26425" x2="48834" y2="22798"/>
                        <a14:foregroundMark x1="45190" y1="26684" x2="46356" y2="24352"/>
                        <a14:foregroundMark x1="54082" y1="8031" x2="51749" y2="16580"/>
                        <a14:foregroundMark x1="53644" y1="8031" x2="52478" y2="11658"/>
                        <a14:foregroundMark x1="52041" y1="13731" x2="52187" y2="12694"/>
                        <a14:foregroundMark x1="54373" y1="2332" x2="56268" y2="4663"/>
                        <a14:foregroundMark x1="64723" y1="22280" x2="68805" y2="24093"/>
                        <a14:foregroundMark x1="46793" y1="31347" x2="45190" y2="38083"/>
                        <a14:foregroundMark x1="44898" y1="27720" x2="44169" y2="32383"/>
                        <a14:foregroundMark x1="44315" y1="33161" x2="44752" y2="37306"/>
                        <a14:foregroundMark x1="52624" y1="85751" x2="55539" y2="90415"/>
                        <a14:backgroundMark x1="26676" y1="45855" x2="38630" y2="4663"/>
                        <a14:backgroundMark x1="44606" y1="18394" x2="44023" y2="25130"/>
                        <a14:backgroundMark x1="42420" y1="27202" x2="42420" y2="33161"/>
                        <a14:backgroundMark x1="46647" y1="27720" x2="45481" y2="31606"/>
                        <a14:backgroundMark x1="43586" y1="38342" x2="43003" y2="37047"/>
                        <a14:backgroundMark x1="59329" y1="4922" x2="73615" y2="13731"/>
                        <a14:backgroundMark x1="60058" y1="19430" x2="59621" y2="17617"/>
                        <a14:backgroundMark x1="59767" y1="25130" x2="59621" y2="24093"/>
                        <a14:backgroundMark x1="63120" y1="23057" x2="62974" y2="24093"/>
                        <a14:backgroundMark x1="53790" y1="20984" x2="53644" y2="15544"/>
                        <a14:backgroundMark x1="54082" y1="6477" x2="54227" y2="5440"/>
                        <a14:backgroundMark x1="52478" y1="9067" x2="53061" y2="6995"/>
                        <a14:backgroundMark x1="67930" y1="64249" x2="72012" y2="67617"/>
                        <a14:backgroundMark x1="51312" y1="76166" x2="51603" y2="78497"/>
                        <a14:backgroundMark x1="52770" y1="78497" x2="52332" y2="75907"/>
                        <a14:backgroundMark x1="49271" y1="20984" x2="49125" y2="15803"/>
                        <a14:backgroundMark x1="49563" y1="25907" x2="49563" y2="23575"/>
                        <a14:backgroundMark x1="51312" y1="14508" x2="52187" y2="10104"/>
                        <a14:backgroundMark x1="56560" y1="21244" x2="57143" y2="17098"/>
                        <a14:backgroundMark x1="53207" y1="11917" x2="53936" y2="9326"/>
                        <a14:backgroundMark x1="50292" y1="28238" x2="50437" y2="26943"/>
                        <a14:backgroundMark x1="51312" y1="22798" x2="52187" y2="23316"/>
                        <a14:backgroundMark x1="47376" y1="24352" x2="47376" y2="24352"/>
                        <a14:backgroundMark x1="45190" y1="36269" x2="45190" y2="32383"/>
                        <a14:backgroundMark x1="67638" y1="63472" x2="68513" y2="62176"/>
                        <a14:backgroundMark x1="67055" y1="62953" x2="68805" y2="60622"/>
                        <a14:backgroundMark x1="67784" y1="77461" x2="68950" y2="73575"/>
                        <a14:backgroundMark x1="52041" y1="84197" x2="51458" y2="85233"/>
                      </a14:backgroundRemoval>
                    </a14:imgEffect>
                  </a14:imgLayer>
                </a14:imgProps>
              </a:ext>
              <a:ext uri="{28A0092B-C50C-407E-A947-70E740481C1C}">
                <a14:useLocalDpi xmlns:a14="http://schemas.microsoft.com/office/drawing/2010/main" val="0"/>
              </a:ext>
            </a:extLst>
          </a:blip>
          <a:srcRect/>
          <a:stretch>
            <a:fillRect/>
          </a:stretch>
        </p:blipFill>
        <p:spPr bwMode="auto">
          <a:xfrm>
            <a:off x="4077372" y="1557810"/>
            <a:ext cx="4215912" cy="237221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77;p27">
            <a:extLst>
              <a:ext uri="{FF2B5EF4-FFF2-40B4-BE49-F238E27FC236}">
                <a16:creationId xmlns:a16="http://schemas.microsoft.com/office/drawing/2014/main" id="{3A6004F6-2BEC-1893-692E-E4CA57619389}"/>
              </a:ext>
            </a:extLst>
          </p:cNvPr>
          <p:cNvSpPr txBox="1">
            <a:spLocks/>
          </p:cNvSpPr>
          <p:nvPr/>
        </p:nvSpPr>
        <p:spPr>
          <a:xfrm>
            <a:off x="407018" y="228870"/>
            <a:ext cx="995037"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800">
                <a:solidFill>
                  <a:srgbClr val="00CFCC"/>
                </a:solidFill>
                <a:latin typeface="Share Tech" panose="020B0604020202020204" charset="0"/>
              </a:rPr>
              <a:t>01</a:t>
            </a:r>
          </a:p>
        </p:txBody>
      </p:sp>
      <p:sp>
        <p:nvSpPr>
          <p:cNvPr id="5" name="Google Shape;477;p27">
            <a:extLst>
              <a:ext uri="{FF2B5EF4-FFF2-40B4-BE49-F238E27FC236}">
                <a16:creationId xmlns:a16="http://schemas.microsoft.com/office/drawing/2014/main" id="{6C0758AC-4A68-C59E-E4AD-2875D30ADF80}"/>
              </a:ext>
            </a:extLst>
          </p:cNvPr>
          <p:cNvSpPr txBox="1">
            <a:spLocks/>
          </p:cNvSpPr>
          <p:nvPr/>
        </p:nvSpPr>
        <p:spPr>
          <a:xfrm>
            <a:off x="716092" y="859517"/>
            <a:ext cx="2234277"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A. Khái niệm</a:t>
            </a:r>
            <a:endParaRPr lang="en" sz="2400" b="1">
              <a:solidFill>
                <a:srgbClr val="00CFCC"/>
              </a:solidFill>
              <a:latin typeface="Maven Pro"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701" name="Google Shape;701;p33"/>
          <p:cNvSpPr txBox="1">
            <a:spLocks noGrp="1"/>
          </p:cNvSpPr>
          <p:nvPr>
            <p:ph type="ctrTitle" idx="4294967295"/>
          </p:nvPr>
        </p:nvSpPr>
        <p:spPr>
          <a:xfrm>
            <a:off x="1410934" y="1030648"/>
            <a:ext cx="6340037" cy="518959"/>
          </a:xfrm>
          <a:prstGeom prst="rect">
            <a:avLst/>
          </a:prstGeom>
        </p:spPr>
        <p:txBody>
          <a:bodyPr spcFirstLastPara="1" wrap="square" lIns="91425" tIns="91425" rIns="91425" bIns="91425" anchor="b" anchorCtr="0">
            <a:noAutofit/>
          </a:bodyPr>
          <a:lstStyle/>
          <a:p>
            <a:r>
              <a:rPr lang="vi-VN" sz="1800" b="0" i="0">
                <a:solidFill>
                  <a:srgbClr val="FFFFFF"/>
                </a:solidFill>
                <a:effectLst/>
                <a:latin typeface="+mj-lt"/>
              </a:rPr>
              <a:t>Di chuyển và chuyển động thay thế các công việc lặp đi lặp lại trên cùng một khoảng cách</a:t>
            </a:r>
            <a:endParaRPr lang="vi-VN" i="0">
              <a:solidFill>
                <a:schemeClr val="bg1"/>
              </a:solidFill>
              <a:effectLst/>
              <a:latin typeface="+mj-lt"/>
              <a:cs typeface="Times New Roman" panose="02020603050405020304" pitchFamily="18" charset="0"/>
            </a:endParaRPr>
          </a:p>
        </p:txBody>
      </p:sp>
      <p:sp>
        <p:nvSpPr>
          <p:cNvPr id="703" name="Google Shape;703;p33"/>
          <p:cNvSpPr/>
          <p:nvPr/>
        </p:nvSpPr>
        <p:spPr>
          <a:xfrm>
            <a:off x="986703" y="1084696"/>
            <a:ext cx="286050" cy="284146"/>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txBox="1">
            <a:spLocks noGrp="1"/>
          </p:cNvSpPr>
          <p:nvPr>
            <p:ph type="ctrTitle" idx="4294967295"/>
          </p:nvPr>
        </p:nvSpPr>
        <p:spPr>
          <a:xfrm>
            <a:off x="1410935" y="2716151"/>
            <a:ext cx="6340037" cy="518959"/>
          </a:xfrm>
          <a:prstGeom prst="rect">
            <a:avLst/>
          </a:prstGeom>
        </p:spPr>
        <p:txBody>
          <a:bodyPr spcFirstLastPara="1" wrap="square" lIns="91425" tIns="91425" rIns="91425" bIns="91425" anchor="b" anchorCtr="0">
            <a:noAutofit/>
          </a:bodyPr>
          <a:lstStyle/>
          <a:p>
            <a:r>
              <a:rPr lang="vi-VN" sz="1800" b="0" i="0">
                <a:solidFill>
                  <a:srgbClr val="FFFFFF"/>
                </a:solidFill>
                <a:effectLst/>
                <a:latin typeface="+mj-lt"/>
              </a:rPr>
              <a:t>Hoạt động liên tục 24/7 không mệt mỏi</a:t>
            </a:r>
            <a:endParaRPr lang="vi-VN" i="0">
              <a:solidFill>
                <a:schemeClr val="bg1"/>
              </a:solidFill>
              <a:effectLst/>
              <a:latin typeface="+mj-lt"/>
              <a:cs typeface="Times New Roman" panose="02020603050405020304" pitchFamily="18" charset="0"/>
            </a:endParaRPr>
          </a:p>
        </p:txBody>
      </p:sp>
      <p:sp>
        <p:nvSpPr>
          <p:cNvPr id="706" name="Google Shape;706;p33"/>
          <p:cNvSpPr/>
          <p:nvPr/>
        </p:nvSpPr>
        <p:spPr>
          <a:xfrm>
            <a:off x="986703" y="1956464"/>
            <a:ext cx="286050" cy="284146"/>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txBox="1">
            <a:spLocks noGrp="1"/>
          </p:cNvSpPr>
          <p:nvPr>
            <p:ph type="ctrTitle" idx="4294967295"/>
          </p:nvPr>
        </p:nvSpPr>
        <p:spPr>
          <a:xfrm>
            <a:off x="1410935" y="3574210"/>
            <a:ext cx="6340037" cy="518959"/>
          </a:xfrm>
          <a:prstGeom prst="rect">
            <a:avLst/>
          </a:prstGeom>
        </p:spPr>
        <p:txBody>
          <a:bodyPr spcFirstLastPara="1" wrap="square" lIns="91425" tIns="91425" rIns="91425" bIns="91425" anchor="b" anchorCtr="0">
            <a:noAutofit/>
          </a:bodyPr>
          <a:lstStyle/>
          <a:p>
            <a:r>
              <a:rPr lang="vi-VN" sz="1800">
                <a:solidFill>
                  <a:srgbClr val="FFFFFF"/>
                </a:solidFill>
                <a:latin typeface="+mj-lt"/>
              </a:rPr>
              <a:t>Í</a:t>
            </a:r>
            <a:r>
              <a:rPr lang="vi-VN" sz="1800" b="0" i="0">
                <a:solidFill>
                  <a:srgbClr val="FFFFFF"/>
                </a:solidFill>
                <a:effectLst/>
                <a:latin typeface="+mj-lt"/>
              </a:rPr>
              <a:t>t khi cần bảo trì và bảo dưỡng</a:t>
            </a:r>
            <a:endParaRPr lang="vi-VN" i="0">
              <a:solidFill>
                <a:schemeClr val="bg1"/>
              </a:solidFill>
              <a:effectLst/>
              <a:latin typeface="+mj-lt"/>
              <a:cs typeface="Times New Roman" panose="02020603050405020304" pitchFamily="18" charset="0"/>
            </a:endParaRPr>
          </a:p>
        </p:txBody>
      </p:sp>
      <p:sp>
        <p:nvSpPr>
          <p:cNvPr id="709" name="Google Shape;709;p33"/>
          <p:cNvSpPr/>
          <p:nvPr/>
        </p:nvSpPr>
        <p:spPr>
          <a:xfrm>
            <a:off x="986703" y="2858127"/>
            <a:ext cx="286050" cy="284146"/>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7;p27">
            <a:extLst>
              <a:ext uri="{FF2B5EF4-FFF2-40B4-BE49-F238E27FC236}">
                <a16:creationId xmlns:a16="http://schemas.microsoft.com/office/drawing/2014/main" id="{8852B038-CC4C-DE1D-3D8B-83D734F3D198}"/>
              </a:ext>
            </a:extLst>
          </p:cNvPr>
          <p:cNvSpPr txBox="1">
            <a:spLocks/>
          </p:cNvSpPr>
          <p:nvPr/>
        </p:nvSpPr>
        <p:spPr>
          <a:xfrm>
            <a:off x="341078" y="230863"/>
            <a:ext cx="4988155"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B. Ưu điểm của xe tự hành</a:t>
            </a:r>
            <a:endParaRPr lang="en" sz="2400" b="1">
              <a:solidFill>
                <a:srgbClr val="00CFCC"/>
              </a:solidFill>
              <a:latin typeface="Maven Pro" panose="020B0604020202020204" charset="0"/>
            </a:endParaRPr>
          </a:p>
        </p:txBody>
      </p:sp>
      <p:sp>
        <p:nvSpPr>
          <p:cNvPr id="6" name="Google Shape;701;p33">
            <a:extLst>
              <a:ext uri="{FF2B5EF4-FFF2-40B4-BE49-F238E27FC236}">
                <a16:creationId xmlns:a16="http://schemas.microsoft.com/office/drawing/2014/main" id="{94A1F8FF-9335-47B0-3C86-5BDE46E24209}"/>
              </a:ext>
            </a:extLst>
          </p:cNvPr>
          <p:cNvSpPr txBox="1">
            <a:spLocks/>
          </p:cNvSpPr>
          <p:nvPr/>
        </p:nvSpPr>
        <p:spPr>
          <a:xfrm>
            <a:off x="1410935" y="1826494"/>
            <a:ext cx="6340037" cy="5189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r>
              <a:rPr lang="vi-VN" sz="1800" b="0" i="0">
                <a:solidFill>
                  <a:srgbClr val="FFFFFF"/>
                </a:solidFill>
                <a:effectLst/>
                <a:latin typeface="+mj-lt"/>
              </a:rPr>
              <a:t>Giao hàng thường xuyên và ổn định</a:t>
            </a:r>
            <a:endParaRPr lang="vi-VN" i="0">
              <a:solidFill>
                <a:schemeClr val="bg1"/>
              </a:solidFill>
              <a:effectLst/>
              <a:latin typeface="+mj-lt"/>
              <a:cs typeface="Times New Roman" panose="02020603050405020304" pitchFamily="18" charset="0"/>
            </a:endParaRPr>
          </a:p>
        </p:txBody>
      </p:sp>
      <p:sp>
        <p:nvSpPr>
          <p:cNvPr id="8" name="Google Shape;703;p33">
            <a:extLst>
              <a:ext uri="{FF2B5EF4-FFF2-40B4-BE49-F238E27FC236}">
                <a16:creationId xmlns:a16="http://schemas.microsoft.com/office/drawing/2014/main" id="{FC0F7887-5F2A-EB3F-1280-FE1E2CB66859}"/>
              </a:ext>
            </a:extLst>
          </p:cNvPr>
          <p:cNvSpPr/>
          <p:nvPr/>
        </p:nvSpPr>
        <p:spPr>
          <a:xfrm>
            <a:off x="986703" y="3730834"/>
            <a:ext cx="286050" cy="284146"/>
          </a:xfrm>
          <a:custGeom>
            <a:avLst/>
            <a:gdLst/>
            <a:ahLst/>
            <a:cxnLst/>
            <a:rect l="l" t="t" r="r" b="b"/>
            <a:pathLst>
              <a:path w="6237" h="6255" extrusionOk="0">
                <a:moveTo>
                  <a:pt x="0" y="0"/>
                </a:moveTo>
                <a:lnTo>
                  <a:pt x="0" y="6255"/>
                </a:lnTo>
                <a:lnTo>
                  <a:pt x="6236" y="6255"/>
                </a:lnTo>
                <a:lnTo>
                  <a:pt x="6236"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7;p33">
            <a:extLst>
              <a:ext uri="{FF2B5EF4-FFF2-40B4-BE49-F238E27FC236}">
                <a16:creationId xmlns:a16="http://schemas.microsoft.com/office/drawing/2014/main" id="{DC76EF9E-2200-686D-25EF-8E09751B8CAE}"/>
              </a:ext>
            </a:extLst>
          </p:cNvPr>
          <p:cNvSpPr txBox="1">
            <a:spLocks/>
          </p:cNvSpPr>
          <p:nvPr/>
        </p:nvSpPr>
        <p:spPr>
          <a:xfrm>
            <a:off x="1410935" y="4324538"/>
            <a:ext cx="6340037" cy="5189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r>
              <a:rPr lang="vi-VN" sz="1800" b="0" i="0">
                <a:solidFill>
                  <a:srgbClr val="FFFFFF"/>
                </a:solidFill>
                <a:effectLst/>
                <a:latin typeface="+mj-lt"/>
              </a:rPr>
              <a:t>Khả năng quản lý, kiểm soát dễ dàng</a:t>
            </a:r>
            <a:endParaRPr lang="vi-VN">
              <a:solidFill>
                <a:schemeClr val="bg1"/>
              </a:solidFill>
              <a:latin typeface="+mj-lt"/>
              <a:cs typeface="Times New Roman" panose="02020603050405020304" pitchFamily="18" charset="0"/>
            </a:endParaRPr>
          </a:p>
        </p:txBody>
      </p:sp>
      <p:sp>
        <p:nvSpPr>
          <p:cNvPr id="10" name="Google Shape;703;p33">
            <a:extLst>
              <a:ext uri="{FF2B5EF4-FFF2-40B4-BE49-F238E27FC236}">
                <a16:creationId xmlns:a16="http://schemas.microsoft.com/office/drawing/2014/main" id="{F497FDE0-48C1-EC99-55CC-32592774E381}"/>
              </a:ext>
            </a:extLst>
          </p:cNvPr>
          <p:cNvSpPr/>
          <p:nvPr/>
        </p:nvSpPr>
        <p:spPr>
          <a:xfrm>
            <a:off x="986703" y="4481162"/>
            <a:ext cx="286050" cy="284146"/>
          </a:xfrm>
          <a:custGeom>
            <a:avLst/>
            <a:gdLst/>
            <a:ahLst/>
            <a:cxnLst/>
            <a:rect l="l" t="t" r="r" b="b"/>
            <a:pathLst>
              <a:path w="6237" h="6255" extrusionOk="0">
                <a:moveTo>
                  <a:pt x="0" y="0"/>
                </a:moveTo>
                <a:lnTo>
                  <a:pt x="0" y="6255"/>
                </a:lnTo>
                <a:lnTo>
                  <a:pt x="6236" y="6255"/>
                </a:lnTo>
                <a:lnTo>
                  <a:pt x="6236" y="0"/>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12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iết Kế Xe Tự Hành AGV: Sự Hòa Quyện Giữa Công Nghệ và Sáng Tạo | Tập Đoàn  Giải Pháp Công Nghệ Cao Sao Mai">
            <a:extLst>
              <a:ext uri="{FF2B5EF4-FFF2-40B4-BE49-F238E27FC236}">
                <a16:creationId xmlns:a16="http://schemas.microsoft.com/office/drawing/2014/main" id="{0E1D3836-4412-F8C6-5078-8A96DBA63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24" y="1647478"/>
            <a:ext cx="2452882" cy="17907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ánh Tay Robot Công Nghiệp">
            <a:extLst>
              <a:ext uri="{FF2B5EF4-FFF2-40B4-BE49-F238E27FC236}">
                <a16:creationId xmlns:a16="http://schemas.microsoft.com/office/drawing/2014/main" id="{4D2E48B7-BB4C-DCD2-ED5E-DD8970098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896" y="1647479"/>
            <a:ext cx="1790748" cy="17907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obot hút bụi tự động: bước tiến mới của trí tuệ con người | Công Nghệ Nhật  | congnghenhat.com">
            <a:extLst>
              <a:ext uri="{FF2B5EF4-FFF2-40B4-BE49-F238E27FC236}">
                <a16:creationId xmlns:a16="http://schemas.microsoft.com/office/drawing/2014/main" id="{791BBB77-27DA-426B-7BBA-423F96DC9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4316" y="1704310"/>
            <a:ext cx="2912269" cy="1734880"/>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10">
            <a:extLst>
              <a:ext uri="{FF2B5EF4-FFF2-40B4-BE49-F238E27FC236}">
                <a16:creationId xmlns:a16="http://schemas.microsoft.com/office/drawing/2014/main" id="{D92693BB-6041-973A-EA1D-2172A39E4BB0}"/>
              </a:ext>
            </a:extLst>
          </p:cNvPr>
          <p:cNvSpPr txBox="1"/>
          <p:nvPr/>
        </p:nvSpPr>
        <p:spPr>
          <a:xfrm>
            <a:off x="321469" y="3788451"/>
            <a:ext cx="1950244" cy="307777"/>
          </a:xfrm>
          <a:prstGeom prst="rect">
            <a:avLst/>
          </a:prstGeom>
          <a:noFill/>
        </p:spPr>
        <p:txBody>
          <a:bodyPr wrap="square" rtlCol="0">
            <a:spAutoFit/>
          </a:bodyPr>
          <a:lstStyle/>
          <a:p>
            <a:pPr algn="ctr"/>
            <a:r>
              <a:rPr lang="vi-VN" b="1">
                <a:solidFill>
                  <a:schemeClr val="bg1"/>
                </a:solidFill>
              </a:rPr>
              <a:t>Xe tự hành AGV</a:t>
            </a:r>
          </a:p>
        </p:txBody>
      </p:sp>
      <p:sp>
        <p:nvSpPr>
          <p:cNvPr id="12" name="Hộp Văn bản 11">
            <a:extLst>
              <a:ext uri="{FF2B5EF4-FFF2-40B4-BE49-F238E27FC236}">
                <a16:creationId xmlns:a16="http://schemas.microsoft.com/office/drawing/2014/main" id="{C40A1302-3C34-19BF-7EED-38917FB21F67}"/>
              </a:ext>
            </a:extLst>
          </p:cNvPr>
          <p:cNvSpPr txBox="1"/>
          <p:nvPr/>
        </p:nvSpPr>
        <p:spPr>
          <a:xfrm>
            <a:off x="3200400" y="3788451"/>
            <a:ext cx="1950244" cy="738664"/>
          </a:xfrm>
          <a:prstGeom prst="rect">
            <a:avLst/>
          </a:prstGeom>
          <a:noFill/>
        </p:spPr>
        <p:txBody>
          <a:bodyPr wrap="square" rtlCol="0">
            <a:spAutoFit/>
          </a:bodyPr>
          <a:lstStyle/>
          <a:p>
            <a:pPr algn="ctr"/>
            <a:r>
              <a:rPr lang="vi-VN" b="1">
                <a:solidFill>
                  <a:schemeClr val="bg1"/>
                </a:solidFill>
              </a:rPr>
              <a:t>Cánh tay Robot sử dụng trong công nghiệp.</a:t>
            </a:r>
          </a:p>
        </p:txBody>
      </p:sp>
      <p:sp>
        <p:nvSpPr>
          <p:cNvPr id="13" name="Hộp Văn bản 12">
            <a:extLst>
              <a:ext uri="{FF2B5EF4-FFF2-40B4-BE49-F238E27FC236}">
                <a16:creationId xmlns:a16="http://schemas.microsoft.com/office/drawing/2014/main" id="{0B4F2D9F-8D34-BB12-449B-D56562526808}"/>
              </a:ext>
            </a:extLst>
          </p:cNvPr>
          <p:cNvSpPr txBox="1"/>
          <p:nvPr/>
        </p:nvSpPr>
        <p:spPr>
          <a:xfrm>
            <a:off x="6445328" y="3846248"/>
            <a:ext cx="1950244" cy="307777"/>
          </a:xfrm>
          <a:prstGeom prst="rect">
            <a:avLst/>
          </a:prstGeom>
          <a:noFill/>
        </p:spPr>
        <p:txBody>
          <a:bodyPr wrap="square" rtlCol="0">
            <a:spAutoFit/>
          </a:bodyPr>
          <a:lstStyle/>
          <a:p>
            <a:pPr algn="ctr"/>
            <a:r>
              <a:rPr lang="vi-VN" b="1">
                <a:solidFill>
                  <a:schemeClr val="bg1"/>
                </a:solidFill>
              </a:rPr>
              <a:t>Robot hút bụi.</a:t>
            </a:r>
          </a:p>
        </p:txBody>
      </p:sp>
      <p:sp>
        <p:nvSpPr>
          <p:cNvPr id="2" name="Google Shape;477;p27">
            <a:extLst>
              <a:ext uri="{FF2B5EF4-FFF2-40B4-BE49-F238E27FC236}">
                <a16:creationId xmlns:a16="http://schemas.microsoft.com/office/drawing/2014/main" id="{8962D1CE-2D4B-A7F9-F6DF-7EC8AEC7DE68}"/>
              </a:ext>
            </a:extLst>
          </p:cNvPr>
          <p:cNvSpPr txBox="1">
            <a:spLocks/>
          </p:cNvSpPr>
          <p:nvPr/>
        </p:nvSpPr>
        <p:spPr>
          <a:xfrm>
            <a:off x="321469" y="202292"/>
            <a:ext cx="5563264"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C. Một số loại hình Robot tự hành:</a:t>
            </a:r>
            <a:endParaRPr lang="en" sz="2400" b="1">
              <a:solidFill>
                <a:srgbClr val="00CFCC"/>
              </a:solidFill>
              <a:latin typeface="Maven Pro" panose="020B0604020202020204" charset="0"/>
            </a:endParaRPr>
          </a:p>
        </p:txBody>
      </p:sp>
    </p:spTree>
    <p:extLst>
      <p:ext uri="{BB962C8B-B14F-4D97-AF65-F5344CB8AC3E}">
        <p14:creationId xmlns:p14="http://schemas.microsoft.com/office/powerpoint/2010/main" val="2236511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77;p27">
            <a:extLst>
              <a:ext uri="{FF2B5EF4-FFF2-40B4-BE49-F238E27FC236}">
                <a16:creationId xmlns:a16="http://schemas.microsoft.com/office/drawing/2014/main" id="{29A90D0A-E1E2-9046-4450-ED1C2AAF1BE3}"/>
              </a:ext>
            </a:extLst>
          </p:cNvPr>
          <p:cNvSpPr txBox="1">
            <a:spLocks/>
          </p:cNvSpPr>
          <p:nvPr/>
        </p:nvSpPr>
        <p:spPr>
          <a:xfrm>
            <a:off x="541103" y="273726"/>
            <a:ext cx="4988155" cy="5884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rgbClr val="00CFCC"/>
                </a:solidFill>
                <a:latin typeface="Maven Pro" panose="020B0604020202020204" charset="0"/>
              </a:rPr>
              <a:t>. Các đề tài liên quan</a:t>
            </a:r>
            <a:endParaRPr lang="en" sz="2400" b="1">
              <a:solidFill>
                <a:srgbClr val="00CFCC"/>
              </a:solidFill>
              <a:latin typeface="Maven Pro" panose="020B0604020202020204" charset="0"/>
            </a:endParaRPr>
          </a:p>
        </p:txBody>
      </p:sp>
      <p:pic>
        <p:nvPicPr>
          <p:cNvPr id="2052" name="Picture 4" descr="Phan-loai-xe-tu-hanh">
            <a:extLst>
              <a:ext uri="{FF2B5EF4-FFF2-40B4-BE49-F238E27FC236}">
                <a16:creationId xmlns:a16="http://schemas.microsoft.com/office/drawing/2014/main" id="{5B814A83-B12E-2C93-D945-E48FEF65D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7" y="1131094"/>
            <a:ext cx="5536406" cy="3114715"/>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E78320C7-1379-A188-F894-1C5873E597DF}"/>
              </a:ext>
            </a:extLst>
          </p:cNvPr>
          <p:cNvSpPr txBox="1"/>
          <p:nvPr/>
        </p:nvSpPr>
        <p:spPr>
          <a:xfrm>
            <a:off x="1064419" y="4377024"/>
            <a:ext cx="6657975" cy="307777"/>
          </a:xfrm>
          <a:prstGeom prst="rect">
            <a:avLst/>
          </a:prstGeom>
          <a:noFill/>
        </p:spPr>
        <p:txBody>
          <a:bodyPr wrap="square" rtlCol="0">
            <a:spAutoFit/>
          </a:bodyPr>
          <a:lstStyle/>
          <a:p>
            <a:pPr algn="ctr"/>
            <a:r>
              <a:rPr lang="vi-VN">
                <a:solidFill>
                  <a:schemeClr val="bg1"/>
                </a:solidFill>
              </a:rPr>
              <a:t>Xe tự hành AGV được dùng trong các nhà máy doanh nghiệp</a:t>
            </a:r>
          </a:p>
        </p:txBody>
      </p:sp>
    </p:spTree>
    <p:extLst>
      <p:ext uri="{BB962C8B-B14F-4D97-AF65-F5344CB8AC3E}">
        <p14:creationId xmlns:p14="http://schemas.microsoft.com/office/powerpoint/2010/main" val="348882110"/>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TotalTime>
  <Words>1824</Words>
  <Application>Microsoft Office PowerPoint</Application>
  <PresentationFormat>Trình chiếu Trên màn hình (16:9)</PresentationFormat>
  <Paragraphs>146</Paragraphs>
  <Slides>45</Slides>
  <Notes>21</Notes>
  <HiddenSlides>0</HiddenSlides>
  <MMClips>0</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45</vt:i4>
      </vt:variant>
    </vt:vector>
  </HeadingPairs>
  <TitlesOfParts>
    <vt:vector size="57" baseType="lpstr">
      <vt:lpstr>Fira Sans Condensed Medium</vt:lpstr>
      <vt:lpstr>Share Tech</vt:lpstr>
      <vt:lpstr>000 Astounder Squared TB</vt:lpstr>
      <vt:lpstr>000 AlterEgo BB TB</vt:lpstr>
      <vt:lpstr>Fira Sans Extra Condensed Medium</vt:lpstr>
      <vt:lpstr>Maven Pro</vt:lpstr>
      <vt:lpstr>Roboto</vt:lpstr>
      <vt:lpstr>Advent Pro SemiBold</vt:lpstr>
      <vt:lpstr>Arial</vt:lpstr>
      <vt:lpstr>Symbol</vt:lpstr>
      <vt:lpstr>Times New Roman</vt:lpstr>
      <vt:lpstr>Data Science Consulting by Slidesgo</vt:lpstr>
      <vt:lpstr>Môn: Cảm biến và Cơ cấu chấp hành </vt:lpstr>
      <vt:lpstr>Bản trình bày PowerPoint</vt:lpstr>
      <vt:lpstr>Tổng kết</vt:lpstr>
      <vt:lpstr>Mô hình có khả năng đo khoảng cách tới vật và tránh được vật cản</vt:lpstr>
      <vt:lpstr>Bản trình bày PowerPoint</vt:lpstr>
      <vt:lpstr>Robot Tự Hành</vt:lpstr>
      <vt:lpstr>Di chuyển và chuyển động thay thế các công việc lặp đi lặp lại trên cùng một khoảng cách</vt:lpstr>
      <vt:lpstr>Bản trình bày PowerPoint</vt:lpstr>
      <vt:lpstr>Bản trình bày PowerPoint</vt:lpstr>
      <vt:lpstr>Bản trình bày PowerPoint</vt:lpstr>
      <vt:lpstr>Bản trình bày PowerPoint</vt:lpstr>
      <vt:lpstr>01</vt:lpstr>
      <vt:lpstr>Bản trình bày PowerPoint</vt:lpstr>
      <vt:lpstr>Bản trình bày PowerPoint</vt:lpstr>
      <vt:lpstr>Bản trình bày PowerPoint</vt:lpstr>
      <vt:lpstr>Đo khoảng cách (Ranging Measurement) </vt:lpstr>
      <vt:lpstr>Bản trình bày PowerPoint</vt:lpstr>
      <vt:lpstr>Bản trình bày PowerPoint</vt:lpstr>
      <vt:lpstr>Bản trình bày PowerPoint</vt:lpstr>
      <vt:lpstr>Bản trình bày PowerPoint</vt:lpstr>
      <vt:lpstr>Bản trình bày PowerPoint</vt:lpstr>
      <vt:lpstr>Bản trình bày PowerPoint</vt:lpstr>
      <vt:lpstr>Phát Triển robot tự hành tránh vật cản sử dụng cảm biến siêu âm</vt:lpstr>
      <vt:lpstr>Bản trình bày PowerPoint</vt:lpstr>
      <vt:lpstr>2. Cách xây dựng phần cứng: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Tổng kết</vt:lpstr>
      <vt:lpstr>Bản trình bày PowerPoint</vt:lpstr>
      <vt:lpstr>Bản trình bày PowerPoint</vt:lpstr>
      <vt:lpstr>Bản trình bày PowerPoint</vt:lpstr>
      <vt:lpstr>Bản trình bày PowerPoint</vt:lpstr>
      <vt:lpstr>Cảm ơn vì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Cảm biến và Cơ cấu chấp hành</dc:title>
  <dc:creator>This PC</dc:creator>
  <cp:lastModifiedBy>Dat Van</cp:lastModifiedBy>
  <cp:revision>12</cp:revision>
  <dcterms:modified xsi:type="dcterms:W3CDTF">2024-04-17T01:30:44Z</dcterms:modified>
</cp:coreProperties>
</file>